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Relationship Id="rId3" Type="http://schemas.openxmlformats.org/officeDocument/2006/relationships/image" Target="../media/image2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Relationship Id="rId3" Type="http://schemas.openxmlformats.org/officeDocument/2006/relationships/image" Target="../media/image2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3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7.jpeg"  /><Relationship Id="rId3" Type="http://schemas.openxmlformats.org/officeDocument/2006/relationships/video" Target="../media/media1.mp4"  /><Relationship Id="rId4" Type="http://schemas.microsoft.com/office/2007/relationships/media" Target="../media/media1.mp4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sv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svg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Relationship Id="rId4" Type="http://schemas.openxmlformats.org/officeDocument/2006/relationships/image" Target="../media/image3.jpeg"  /><Relationship Id="rId5" Type="http://schemas.openxmlformats.org/officeDocument/2006/relationships/image" Target="../media/image4.png"  /><Relationship Id="rId6" Type="http://schemas.openxmlformats.org/officeDocument/2006/relationships/image" Target="../media/image5.jpeg"  /><Relationship Id="rId7" Type="http://schemas.openxmlformats.org/officeDocument/2006/relationships/image" Target="../media/image6.png"  /><Relationship Id="rId8" Type="http://schemas.openxmlformats.org/officeDocument/2006/relationships/image" Target="../media/image7.svg"  /><Relationship Id="rId9" Type="http://schemas.openxmlformats.org/officeDocument/2006/relationships/image" Target="../media/image8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hyperlink" Target="https://cloud.google.com/speech-to-text?hl=ko" TargetMode="External" /><Relationship Id="rId11" Type="http://schemas.openxmlformats.org/officeDocument/2006/relationships/image" Target="../media/image22.png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hyperlink" Target="https://cloud.google.com/speech-to-text?hl=ko" TargetMode="External" /><Relationship Id="rId9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0919" y="3255915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마케팅 프로젝트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30919" y="5029448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프레젠테이션</a:t>
            </a:r>
          </a:p>
        </p:txBody>
      </p:sp>
      <p:sp>
        <p:nvSpPr>
          <p:cNvPr name="AutoShape 4" id="4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53819" y="8631285"/>
            <a:ext cx="312461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hello@reallygreatsite.com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8457" y="8631285"/>
            <a:ext cx="193992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@reallygreatsite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77983" y="8631285"/>
            <a:ext cx="202616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+123-456-7890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09566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trike="noStrike" u="non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마케팅팀 매니저 이수진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443417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458544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530919" y="3506141"/>
            <a:ext cx="11226161" cy="1541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4"/>
              </a:lnSpc>
            </a:pPr>
            <a:r>
              <a:rPr lang="en-US" sz="90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LLM을 활용한 맞춤형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56056" y="4972050"/>
            <a:ext cx="12575888" cy="154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4"/>
              </a:lnSpc>
            </a:pPr>
            <a:r>
              <a:rPr lang="en-US" sz="90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외국어 학습 지원 시스템</a:t>
            </a:r>
          </a:p>
        </p:txBody>
      </p:sp>
      <p:sp>
        <p:nvSpPr>
          <p:cNvPr name="AutoShape 19" id="19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211096" y="885825"/>
            <a:ext cx="367011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3조 지능형 웹 프로젝트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20121" y="8221075"/>
            <a:ext cx="775538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조장 : 부성현  |  팀원 : 김정민  김소연  조보미  최원준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9409540"/>
            <a:chOff x="0" y="0"/>
            <a:chExt cx="4390018" cy="2478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478233"/>
            </a:xfrm>
            <a:custGeom>
              <a:avLst/>
              <a:gdLst/>
              <a:ahLst/>
              <a:cxnLst/>
              <a:rect r="r" b="b" t="t" l="l"/>
              <a:pathLst>
                <a:path h="2478233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478233"/>
                  </a:lnTo>
                  <a:lnTo>
                    <a:pt x="0" y="247823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525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2738415"/>
          <a:ext cx="16230600" cy="7123328"/>
        </p:xfrm>
        <a:graphic>
          <a:graphicData uri="http://schemas.openxmlformats.org/drawingml/2006/table">
            <a:tbl>
              <a:tblPr/>
              <a:tblGrid>
                <a:gridCol w="1608047"/>
                <a:gridCol w="1180701"/>
                <a:gridCol w="2092642"/>
                <a:gridCol w="2136399"/>
                <a:gridCol w="6607320"/>
                <a:gridCol w="2605491"/>
              </a:tblGrid>
              <a:tr h="963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요구사항ID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요구사항 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기능ID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기능 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요구사항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필수 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</a:tr>
              <a:tr h="6758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MEM01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로그인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MEM01_LOGIN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로그인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웹 기능을 사용하기 위해 로그인 후 메인페이지 이용가능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ID, PW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3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MEM02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회원가입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MEM02_SIGNUP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회원가입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회원가입 후 로그인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이름, ID, PW, 전화번호, 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이메일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643">
                <a:tc rowSpan="5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MAIN01_NAV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메뉴바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메뉴바(홈, 학습페이지, 마이페이지, 게임, 챗봇 버튼)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64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MAIN01_SEARCH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검색기능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모르는 외국어 단어 입력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3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MAIN01_DETAIL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검색결과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입력 단어를 받아서 API에 요청 후 결과값을 화면에 표시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GPT-API(단어 정의, 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관련단어, 예문, 이미지)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898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MAIN01_FIT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맞춤형퀴즈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초/중/고 수준으로 단어를 나누어서 설 설정 후 사용자가 맞는 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수준에서 학습할 수 있도록 구현(맞춤형을 추가해 퀴즈를 통해 </a:t>
                      </a:r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난이도 설정)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사용자 검색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3313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메인페이지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MAIN01_QUIZ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단어퀴즈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퀴즈를 통해 간단한 학습 성과를 확인 가능/ 음성 기능을 넣어서 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정확한 발음 공부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카테고리 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6163642" y="1653200"/>
            <a:ext cx="597024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정의서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264978"/>
            <a:ext cx="952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정의서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9409540"/>
            <a:chOff x="0" y="0"/>
            <a:chExt cx="4390018" cy="2478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478233"/>
            </a:xfrm>
            <a:custGeom>
              <a:avLst/>
              <a:gdLst/>
              <a:ahLst/>
              <a:cxnLst/>
              <a:rect r="r" b="b" t="t" l="l"/>
              <a:pathLst>
                <a:path h="2478233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478233"/>
                  </a:lnTo>
                  <a:lnTo>
                    <a:pt x="0" y="247823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525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163642" y="1653200"/>
            <a:ext cx="597024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요구사항 정의서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264978"/>
            <a:ext cx="952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요구사항 정의서</a:t>
            </a: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924025" y="2900340"/>
          <a:ext cx="16449475" cy="6991450"/>
        </p:xfrm>
        <a:graphic>
          <a:graphicData uri="http://schemas.openxmlformats.org/drawingml/2006/table">
            <a:tbl>
              <a:tblPr/>
              <a:tblGrid>
                <a:gridCol w="2092501"/>
                <a:gridCol w="2483807"/>
                <a:gridCol w="2180225"/>
                <a:gridCol w="1788747"/>
                <a:gridCol w="5457835"/>
                <a:gridCol w="2446360"/>
              </a:tblGrid>
              <a:tr h="9633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요구사항ID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요구사항 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기능ID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기능 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요구사항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필수 데이터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BDDC"/>
                    </a:solidFill>
                  </a:tcPr>
                </a:tc>
              </a:tr>
              <a:tr h="12590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게임페이지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ADD01_GAME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미니게임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화면에 나타나는 단어들의 철자/뜻을 입력하면 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점수를 획득할 수 있는 게임 기능</a:t>
                      </a:r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(사용자 검색 DB 안에 있는 단어를 주로 퀴즈를 내야됨)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10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마이페이지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ADD02_MYPAGE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마이페이지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나의 단어(즐겨찾기기능), 틀린단어, 최근에 공부한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  단어 확인 기능, 내 정보확인 기능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이름, ID, (DB)단어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499"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학습현황페이지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(통계페이지)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ADD03_CAL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학습현황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사용자 학습현황 달력(월간, 일일 달력)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사용자 검색DB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329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학습현황페이지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(통계페이지)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ADD03_SUM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학습통계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그동안의 검색 및 푼 단어/예문/퀴즈 비율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사용자 검색DB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701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학습현황페이지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(통계페이지)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ADD03_CTG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단어 카테고리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카테고리별 영단어를 나눠서 사용자가 어떤 항목의</a:t>
                      </a:r>
                      <a:endParaRPr lang="en-US" sz="1100"/>
                    </a:p>
                    <a:p>
                      <a:pPr algn="ctr">
                        <a:lnSpc>
                          <a:spcPts val="238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  단계를 몇퍼센트 만큼 공부했는지 표시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GPT-API로 카테고리 정의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7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챗봇페이지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ADD04_CHAT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챗봇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영어나 한국어로 대화 기능, 모르는 예문이나 단어 음성인식으로 질문 가능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GoogleCloud API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진행</a:t>
            </a:r>
          </a:p>
        </p:txBody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361236" y="3622295"/>
          <a:ext cx="15565527" cy="5350479"/>
        </p:xfrm>
        <a:graphic>
          <a:graphicData uri="http://schemas.openxmlformats.org/drawingml/2006/table">
            <a:tbl>
              <a:tblPr/>
              <a:tblGrid>
                <a:gridCol w="4072174"/>
                <a:gridCol w="5969661"/>
                <a:gridCol w="5523692"/>
              </a:tblGrid>
              <a:tr h="554424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구분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기간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210 밀레니얼 Light"/>
                          <a:ea typeface="210 밀레니얼 Light"/>
                          <a:cs typeface="210 밀레니얼 Light"/>
                          <a:sym typeface="210 밀레니얼 Light"/>
                        </a:rPr>
                        <a:t>활동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12191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프로젝트 선정, 분석, 설계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1주차(7/1~7/6)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주제 선정, 역할 분담 </a:t>
                      </a: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및</a:t>
                      </a:r>
                      <a:endParaRPr lang="en-US" sz="1100"/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 프로토타입 계획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9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프로젝트</a:t>
                      </a: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 개발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2주차(7/7~7/12)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프론트엔드 구현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69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백, 프론트 연동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3주차(7/13~7/14 )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백엔드구현, 프론트엔드 연동 및 피드백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90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결과 보고서 작성 </a:t>
                      </a: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및 마무리</a:t>
                      </a:r>
                    </a:p>
                    <a:p>
                      <a:pPr algn="ctr">
                        <a:lnSpc>
                          <a:spcPts val="4059"/>
                        </a:lnSpc>
                      </a:pP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4주차(7/15~7/18)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피드백을 통한 보완 </a:t>
                      </a: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및</a:t>
                      </a:r>
                      <a:endParaRPr lang="en-US" sz="1100"/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1D2A3A"/>
                          </a:solidFill>
                          <a:latin typeface="TDTD엠플고딕"/>
                          <a:ea typeface="TDTD엠플고딕"/>
                          <a:cs typeface="TDTD엠플고딕"/>
                          <a:sym typeface="TDTD엠플고딕"/>
                        </a:rPr>
                        <a:t>결과 보고서 작성, 발표 </a:t>
                      </a:r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87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소요 예산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소요 예산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62779" y="3826032"/>
            <a:ext cx="6609271" cy="5174387"/>
            <a:chOff x="0" y="0"/>
            <a:chExt cx="1740713" cy="13628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40713" cy="1362801"/>
            </a:xfrm>
            <a:custGeom>
              <a:avLst/>
              <a:gdLst/>
              <a:ahLst/>
              <a:cxnLst/>
              <a:rect r="r" b="b" t="t" l="l"/>
              <a:pathLst>
                <a:path h="1362801" w="1740713">
                  <a:moveTo>
                    <a:pt x="0" y="0"/>
                  </a:moveTo>
                  <a:lnTo>
                    <a:pt x="1740713" y="0"/>
                  </a:lnTo>
                  <a:lnTo>
                    <a:pt x="1740713" y="1362801"/>
                  </a:lnTo>
                  <a:lnTo>
                    <a:pt x="0" y="136280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740713" cy="141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15950" y="3826032"/>
            <a:ext cx="6727175" cy="2530923"/>
            <a:chOff x="0" y="0"/>
            <a:chExt cx="1771766" cy="666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71766" cy="666581"/>
            </a:xfrm>
            <a:custGeom>
              <a:avLst/>
              <a:gdLst/>
              <a:ahLst/>
              <a:cxnLst/>
              <a:rect r="r" b="b" t="t" l="l"/>
              <a:pathLst>
                <a:path h="666581" w="1771766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15950" y="6469495"/>
            <a:ext cx="6727175" cy="2530923"/>
            <a:chOff x="0" y="0"/>
            <a:chExt cx="1771766" cy="666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1766" cy="666581"/>
            </a:xfrm>
            <a:custGeom>
              <a:avLst/>
              <a:gdLst/>
              <a:ahLst/>
              <a:cxnLst/>
              <a:rect r="r" b="b" t="t" l="l"/>
              <a:pathLst>
                <a:path h="666581" w="1771766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48236" y="3454782"/>
            <a:ext cx="7880525" cy="6029427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043730" y="4234671"/>
            <a:ext cx="38853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API 사용료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43730" y="5183568"/>
            <a:ext cx="547161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OpenAI API 사용료와 Google Cloud API 사용료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43730" y="6928455"/>
            <a:ext cx="38853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그 외, 소요 비용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43730" y="7858118"/>
            <a:ext cx="5471614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회의비 및 다과비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97839" y="3383859"/>
            <a:ext cx="13892322" cy="6028328"/>
          </a:xfrm>
          <a:custGeom>
            <a:avLst/>
            <a:gdLst/>
            <a:ahLst/>
            <a:cxnLst/>
            <a:rect r="r" b="b" t="t" l="l"/>
            <a:pathLst>
              <a:path h="6028328" w="13892322">
                <a:moveTo>
                  <a:pt x="0" y="0"/>
                </a:moveTo>
                <a:lnTo>
                  <a:pt x="13892322" y="0"/>
                </a:lnTo>
                <a:lnTo>
                  <a:pt x="13892322" y="6028328"/>
                </a:lnTo>
                <a:lnTo>
                  <a:pt x="0" y="602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&lt;메인화면&gt;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18183" y="3290743"/>
            <a:ext cx="8897410" cy="3719025"/>
          </a:xfrm>
          <a:custGeom>
            <a:avLst/>
            <a:gdLst/>
            <a:ahLst/>
            <a:cxnLst/>
            <a:rect r="r" b="b" t="t" l="l"/>
            <a:pathLst>
              <a:path h="3719025" w="8897410">
                <a:moveTo>
                  <a:pt x="0" y="0"/>
                </a:moveTo>
                <a:lnTo>
                  <a:pt x="8897410" y="0"/>
                </a:lnTo>
                <a:lnTo>
                  <a:pt x="8897410" y="3719025"/>
                </a:lnTo>
                <a:lnTo>
                  <a:pt x="0" y="3719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74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97425" y="3283988"/>
            <a:ext cx="3765128" cy="3719025"/>
          </a:xfrm>
          <a:custGeom>
            <a:avLst/>
            <a:gdLst/>
            <a:ahLst/>
            <a:cxnLst/>
            <a:rect r="r" b="b" t="t" l="l"/>
            <a:pathLst>
              <a:path h="3719025" w="3765128">
                <a:moveTo>
                  <a:pt x="0" y="0"/>
                </a:moveTo>
                <a:lnTo>
                  <a:pt x="3765128" y="0"/>
                </a:lnTo>
                <a:lnTo>
                  <a:pt x="3765128" y="3719024"/>
                </a:lnTo>
                <a:lnTo>
                  <a:pt x="0" y="3719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2054496" y="4860965"/>
            <a:ext cx="1511576" cy="700106"/>
            <a:chOff x="0" y="0"/>
            <a:chExt cx="398110" cy="1843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8110" cy="184390"/>
            </a:xfrm>
            <a:custGeom>
              <a:avLst/>
              <a:gdLst/>
              <a:ahLst/>
              <a:cxnLst/>
              <a:rect r="r" b="b" t="t" l="l"/>
              <a:pathLst>
                <a:path h="184390" w="398110">
                  <a:moveTo>
                    <a:pt x="0" y="0"/>
                  </a:moveTo>
                  <a:lnTo>
                    <a:pt x="398110" y="0"/>
                  </a:lnTo>
                  <a:lnTo>
                    <a:pt x="398110" y="184390"/>
                  </a:lnTo>
                  <a:lnTo>
                    <a:pt x="0" y="184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98110" cy="232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54496" y="4193111"/>
            <a:ext cx="1511576" cy="372004"/>
            <a:chOff x="0" y="0"/>
            <a:chExt cx="398110" cy="979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8110" cy="97976"/>
            </a:xfrm>
            <a:custGeom>
              <a:avLst/>
              <a:gdLst/>
              <a:ahLst/>
              <a:cxnLst/>
              <a:rect r="r" b="b" t="t" l="l"/>
              <a:pathLst>
                <a:path h="97976" w="398110">
                  <a:moveTo>
                    <a:pt x="0" y="0"/>
                  </a:moveTo>
                  <a:lnTo>
                    <a:pt x="398110" y="0"/>
                  </a:lnTo>
                  <a:lnTo>
                    <a:pt x="398110" y="97976"/>
                  </a:lnTo>
                  <a:lnTo>
                    <a:pt x="0" y="979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98110" cy="145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55732" y="7438393"/>
            <a:ext cx="4599092" cy="1498796"/>
          </a:xfrm>
          <a:custGeom>
            <a:avLst/>
            <a:gdLst/>
            <a:ahLst/>
            <a:cxnLst/>
            <a:rect r="r" b="b" t="t" l="l"/>
            <a:pathLst>
              <a:path h="1498796" w="4599092">
                <a:moveTo>
                  <a:pt x="0" y="0"/>
                </a:moveTo>
                <a:lnTo>
                  <a:pt x="4599092" y="0"/>
                </a:lnTo>
                <a:lnTo>
                  <a:pt x="4599092" y="1498796"/>
                </a:lnTo>
                <a:lnTo>
                  <a:pt x="0" y="1498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861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&lt;메인화면-수준별 단어퀴즈&gt;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843533" y="7438393"/>
            <a:ext cx="4599092" cy="1498796"/>
          </a:xfrm>
          <a:custGeom>
            <a:avLst/>
            <a:gdLst/>
            <a:ahLst/>
            <a:cxnLst/>
            <a:rect r="r" b="b" t="t" l="l"/>
            <a:pathLst>
              <a:path h="1498796" w="4599092">
                <a:moveTo>
                  <a:pt x="0" y="0"/>
                </a:moveTo>
                <a:lnTo>
                  <a:pt x="4599093" y="0"/>
                </a:lnTo>
                <a:lnTo>
                  <a:pt x="4599093" y="1498796"/>
                </a:lnTo>
                <a:lnTo>
                  <a:pt x="0" y="1498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2362" r="0" b="-12625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033176" y="7438393"/>
            <a:ext cx="4599092" cy="1519203"/>
          </a:xfrm>
          <a:custGeom>
            <a:avLst/>
            <a:gdLst/>
            <a:ahLst/>
            <a:cxnLst/>
            <a:rect r="r" b="b" t="t" l="l"/>
            <a:pathLst>
              <a:path h="1519203" w="4599092">
                <a:moveTo>
                  <a:pt x="0" y="0"/>
                </a:moveTo>
                <a:lnTo>
                  <a:pt x="4599092" y="0"/>
                </a:lnTo>
                <a:lnTo>
                  <a:pt x="4599092" y="1519203"/>
                </a:lnTo>
                <a:lnTo>
                  <a:pt x="0" y="1519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4064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&lt;단어, 단어퀴즈 모달창&gt;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5723" y="3383859"/>
            <a:ext cx="7760903" cy="6008484"/>
          </a:xfrm>
          <a:custGeom>
            <a:avLst/>
            <a:gdLst/>
            <a:ahLst/>
            <a:cxnLst/>
            <a:rect r="r" b="b" t="t" l="l"/>
            <a:pathLst>
              <a:path h="6008484" w="7760903">
                <a:moveTo>
                  <a:pt x="0" y="0"/>
                </a:moveTo>
                <a:lnTo>
                  <a:pt x="7760903" y="0"/>
                </a:lnTo>
                <a:lnTo>
                  <a:pt x="7760903" y="6008484"/>
                </a:lnTo>
                <a:lnTo>
                  <a:pt x="0" y="6008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220" t="0" r="-3878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59046" y="3383859"/>
            <a:ext cx="7689226" cy="6008484"/>
          </a:xfrm>
          <a:custGeom>
            <a:avLst/>
            <a:gdLst/>
            <a:ahLst/>
            <a:cxnLst/>
            <a:rect r="r" b="b" t="t" l="l"/>
            <a:pathLst>
              <a:path h="6008484" w="7689226">
                <a:moveTo>
                  <a:pt x="0" y="0"/>
                </a:moveTo>
                <a:lnTo>
                  <a:pt x="7689227" y="0"/>
                </a:lnTo>
                <a:lnTo>
                  <a:pt x="7689227" y="6008484"/>
                </a:lnTo>
                <a:lnTo>
                  <a:pt x="0" y="6008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25" t="0" r="-38923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30785" y="3450534"/>
            <a:ext cx="6792707" cy="5378866"/>
          </a:xfrm>
          <a:custGeom>
            <a:avLst/>
            <a:gdLst/>
            <a:ahLst/>
            <a:cxnLst/>
            <a:rect r="r" b="b" t="t" l="l"/>
            <a:pathLst>
              <a:path h="5378866" w="6792707">
                <a:moveTo>
                  <a:pt x="0" y="0"/>
                </a:moveTo>
                <a:lnTo>
                  <a:pt x="6792707" y="0"/>
                </a:lnTo>
                <a:lnTo>
                  <a:pt x="6792707" y="5378866"/>
                </a:lnTo>
                <a:lnTo>
                  <a:pt x="0" y="5378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335" t="-3541" r="-4450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45001" y="3450534"/>
            <a:ext cx="6023538" cy="3005111"/>
          </a:xfrm>
          <a:custGeom>
            <a:avLst/>
            <a:gdLst/>
            <a:ahLst/>
            <a:cxnLst/>
            <a:rect r="r" b="b" t="t" l="l"/>
            <a:pathLst>
              <a:path h="3005111" w="6023538">
                <a:moveTo>
                  <a:pt x="0" y="0"/>
                </a:moveTo>
                <a:lnTo>
                  <a:pt x="6023538" y="0"/>
                </a:lnTo>
                <a:lnTo>
                  <a:pt x="6023538" y="3005111"/>
                </a:lnTo>
                <a:lnTo>
                  <a:pt x="0" y="3005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6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48430" y="7309009"/>
            <a:ext cx="552958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나이 및 질문 답변에 대한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수준별 영단어 생성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395727" y="5341109"/>
            <a:ext cx="3656894" cy="3612116"/>
          </a:xfrm>
          <a:custGeom>
            <a:avLst/>
            <a:gdLst/>
            <a:ahLst/>
            <a:cxnLst/>
            <a:rect r="r" b="b" t="t" l="l"/>
            <a:pathLst>
              <a:path h="3612116" w="3656894">
                <a:moveTo>
                  <a:pt x="0" y="0"/>
                </a:moveTo>
                <a:lnTo>
                  <a:pt x="3656894" y="0"/>
                </a:lnTo>
                <a:lnTo>
                  <a:pt x="3656894" y="3612116"/>
                </a:lnTo>
                <a:lnTo>
                  <a:pt x="0" y="3612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14374643" y="7720136"/>
            <a:ext cx="1980292" cy="395440"/>
            <a:chOff x="0" y="0"/>
            <a:chExt cx="521558" cy="1041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1558" cy="104149"/>
            </a:xfrm>
            <a:custGeom>
              <a:avLst/>
              <a:gdLst/>
              <a:ahLst/>
              <a:cxnLst/>
              <a:rect r="r" b="b" t="t" l="l"/>
              <a:pathLst>
                <a:path h="104149" w="521558">
                  <a:moveTo>
                    <a:pt x="0" y="0"/>
                  </a:moveTo>
                  <a:lnTo>
                    <a:pt x="521558" y="0"/>
                  </a:lnTo>
                  <a:lnTo>
                    <a:pt x="521558" y="104149"/>
                  </a:lnTo>
                  <a:lnTo>
                    <a:pt x="0" y="1041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21558" cy="151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&lt;사용자 맞춤형 질문 모달창&gt;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5483358"/>
            <a:ext cx="7593851" cy="3774942"/>
          </a:xfrm>
          <a:custGeom>
            <a:avLst/>
            <a:gdLst/>
            <a:ahLst/>
            <a:cxnLst/>
            <a:rect r="r" b="b" t="t" l="l"/>
            <a:pathLst>
              <a:path h="3774942" w="7593851">
                <a:moveTo>
                  <a:pt x="0" y="0"/>
                </a:moveTo>
                <a:lnTo>
                  <a:pt x="7593851" y="0"/>
                </a:lnTo>
                <a:lnTo>
                  <a:pt x="7593851" y="3774942"/>
                </a:lnTo>
                <a:lnTo>
                  <a:pt x="0" y="37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7950" y="3587699"/>
            <a:ext cx="8737120" cy="3791319"/>
          </a:xfrm>
          <a:custGeom>
            <a:avLst/>
            <a:gdLst/>
            <a:ahLst/>
            <a:cxnLst/>
            <a:rect r="r" b="b" t="t" l="l"/>
            <a:pathLst>
              <a:path h="3791319" w="8737120">
                <a:moveTo>
                  <a:pt x="0" y="0"/>
                </a:moveTo>
                <a:lnTo>
                  <a:pt x="8737120" y="0"/>
                </a:lnTo>
                <a:lnTo>
                  <a:pt x="8737120" y="3791319"/>
                </a:lnTo>
                <a:lnTo>
                  <a:pt x="0" y="3791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044766" y="4709423"/>
            <a:ext cx="878808" cy="559491"/>
            <a:chOff x="0" y="0"/>
            <a:chExt cx="231456" cy="147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1456" cy="147356"/>
            </a:xfrm>
            <a:custGeom>
              <a:avLst/>
              <a:gdLst/>
              <a:ahLst/>
              <a:cxnLst/>
              <a:rect r="r" b="b" t="t" l="l"/>
              <a:pathLst>
                <a:path h="147356" w="231456">
                  <a:moveTo>
                    <a:pt x="0" y="0"/>
                  </a:moveTo>
                  <a:lnTo>
                    <a:pt x="231456" y="0"/>
                  </a:lnTo>
                  <a:lnTo>
                    <a:pt x="231456" y="147356"/>
                  </a:lnTo>
                  <a:lnTo>
                    <a:pt x="0" y="147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31456" cy="19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&lt;메인화면&gt;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55070" y="42887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사용자 수준 파악 -&gt; 맞춤형 학습 퀴즈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319067" y="6088112"/>
            <a:ext cx="945094" cy="559491"/>
            <a:chOff x="0" y="0"/>
            <a:chExt cx="248914" cy="1473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8914" cy="147356"/>
            </a:xfrm>
            <a:custGeom>
              <a:avLst/>
              <a:gdLst/>
              <a:ahLst/>
              <a:cxnLst/>
              <a:rect r="r" b="b" t="t" l="l"/>
              <a:pathLst>
                <a:path h="147356" w="248914">
                  <a:moveTo>
                    <a:pt x="0" y="0"/>
                  </a:moveTo>
                  <a:lnTo>
                    <a:pt x="248914" y="0"/>
                  </a:lnTo>
                  <a:lnTo>
                    <a:pt x="248914" y="147356"/>
                  </a:lnTo>
                  <a:lnTo>
                    <a:pt x="0" y="1473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48914" cy="194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7634665" y="5162054"/>
            <a:ext cx="4640810" cy="1079894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693736" y="3841059"/>
            <a:ext cx="12900527" cy="5505154"/>
          </a:xfrm>
          <a:custGeom>
            <a:avLst/>
            <a:gdLst/>
            <a:ahLst/>
            <a:cxnLst/>
            <a:rect r="r" b="b" t="t" l="l"/>
            <a:pathLst>
              <a:path h="5505154" w="12900527">
                <a:moveTo>
                  <a:pt x="0" y="0"/>
                </a:moveTo>
                <a:lnTo>
                  <a:pt x="12900528" y="0"/>
                </a:lnTo>
                <a:lnTo>
                  <a:pt x="12900528" y="5505154"/>
                </a:lnTo>
                <a:lnTo>
                  <a:pt x="0" y="5505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&lt;메인화면&gt;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0002" y="331718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맞춤형 단어 생성 프롬프트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목차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96450" y="6196682"/>
            <a:ext cx="849143" cy="704277"/>
            <a:chOff x="0" y="0"/>
            <a:chExt cx="223643" cy="1854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11946" y="7207813"/>
            <a:ext cx="849143" cy="704277"/>
            <a:chOff x="0" y="0"/>
            <a:chExt cx="223643" cy="185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 소개 및 역할 분담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62822" y="5318615"/>
            <a:ext cx="408117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개요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활용 기술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흐름도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38853" y="635980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38848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03460" y="4340542"/>
            <a:ext cx="4305839" cy="42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요구사항 정의서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03451" y="6329746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기대효과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03455" y="7340917"/>
            <a:ext cx="3886330" cy="42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자체 평가 의견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03451" y="5340627"/>
            <a:ext cx="430584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진행 및 수행결과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91672" y="3641034"/>
            <a:ext cx="11467454" cy="5238200"/>
          </a:xfrm>
          <a:custGeom>
            <a:avLst/>
            <a:gdLst/>
            <a:ahLst/>
            <a:cxnLst/>
            <a:rect r="r" b="b" t="t" l="l"/>
            <a:pathLst>
              <a:path h="5238200" w="11467454">
                <a:moveTo>
                  <a:pt x="0" y="0"/>
                </a:moveTo>
                <a:lnTo>
                  <a:pt x="11467454" y="0"/>
                </a:lnTo>
                <a:lnTo>
                  <a:pt x="11467454" y="5238200"/>
                </a:lnTo>
                <a:lnTo>
                  <a:pt x="0" y="523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8" t="0" r="-4984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&lt;검색화면&gt;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007474" y="4261596"/>
            <a:ext cx="4046627" cy="3997077"/>
          </a:xfrm>
          <a:custGeom>
            <a:avLst/>
            <a:gdLst/>
            <a:ahLst/>
            <a:cxnLst/>
            <a:rect r="r" b="b" t="t" l="l"/>
            <a:pathLst>
              <a:path h="3997077" w="4046627">
                <a:moveTo>
                  <a:pt x="0" y="0"/>
                </a:moveTo>
                <a:lnTo>
                  <a:pt x="4046627" y="0"/>
                </a:lnTo>
                <a:lnTo>
                  <a:pt x="4046627" y="3997077"/>
                </a:lnTo>
                <a:lnTo>
                  <a:pt x="0" y="3997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3923554" y="4921871"/>
            <a:ext cx="1753511" cy="443259"/>
            <a:chOff x="0" y="0"/>
            <a:chExt cx="461830" cy="1167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1830" cy="116743"/>
            </a:xfrm>
            <a:custGeom>
              <a:avLst/>
              <a:gdLst/>
              <a:ahLst/>
              <a:cxnLst/>
              <a:rect r="r" b="b" t="t" l="l"/>
              <a:pathLst>
                <a:path h="116743" w="461830">
                  <a:moveTo>
                    <a:pt x="0" y="0"/>
                  </a:moveTo>
                  <a:lnTo>
                    <a:pt x="461830" y="0"/>
                  </a:lnTo>
                  <a:lnTo>
                    <a:pt x="461830" y="116743"/>
                  </a:lnTo>
                  <a:lnTo>
                    <a:pt x="0" y="1167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461830" cy="164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76205" y="3416465"/>
            <a:ext cx="9656123" cy="5583420"/>
          </a:xfrm>
          <a:custGeom>
            <a:avLst/>
            <a:gdLst/>
            <a:ahLst/>
            <a:cxnLst/>
            <a:rect r="r" b="b" t="t" l="l"/>
            <a:pathLst>
              <a:path h="5583420" w="9656123">
                <a:moveTo>
                  <a:pt x="0" y="0"/>
                </a:moveTo>
                <a:lnTo>
                  <a:pt x="9656122" y="0"/>
                </a:lnTo>
                <a:lnTo>
                  <a:pt x="9656122" y="5583420"/>
                </a:lnTo>
                <a:lnTo>
                  <a:pt x="0" y="5583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02" t="0" r="-17602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&lt;검색화면-즐겨찾기&gt;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733357" y="3928154"/>
            <a:ext cx="511412" cy="513566"/>
            <a:chOff x="0" y="0"/>
            <a:chExt cx="134693" cy="135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693" cy="135260"/>
            </a:xfrm>
            <a:custGeom>
              <a:avLst/>
              <a:gdLst/>
              <a:ahLst/>
              <a:cxnLst/>
              <a:rect r="r" b="b" t="t" l="l"/>
              <a:pathLst>
                <a:path h="135260" w="134693">
                  <a:moveTo>
                    <a:pt x="0" y="0"/>
                  </a:moveTo>
                  <a:lnTo>
                    <a:pt x="134693" y="0"/>
                  </a:lnTo>
                  <a:lnTo>
                    <a:pt x="134693" y="135260"/>
                  </a:lnTo>
                  <a:lnTo>
                    <a:pt x="0" y="1352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4693" cy="182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707300" y="4184937"/>
            <a:ext cx="4826778" cy="4767674"/>
          </a:xfrm>
          <a:custGeom>
            <a:avLst/>
            <a:gdLst/>
            <a:ahLst/>
            <a:cxnLst/>
            <a:rect r="r" b="b" t="t" l="l"/>
            <a:pathLst>
              <a:path h="4767674" w="4826778">
                <a:moveTo>
                  <a:pt x="0" y="0"/>
                </a:moveTo>
                <a:lnTo>
                  <a:pt x="4826778" y="0"/>
                </a:lnTo>
                <a:lnTo>
                  <a:pt x="4826778" y="4767675"/>
                </a:lnTo>
                <a:lnTo>
                  <a:pt x="0" y="4767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2437690" y="5778296"/>
            <a:ext cx="2667508" cy="525284"/>
            <a:chOff x="0" y="0"/>
            <a:chExt cx="702554" cy="1383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2554" cy="138347"/>
            </a:xfrm>
            <a:custGeom>
              <a:avLst/>
              <a:gdLst/>
              <a:ahLst/>
              <a:cxnLst/>
              <a:rect r="r" b="b" t="t" l="l"/>
              <a:pathLst>
                <a:path h="138347" w="702554">
                  <a:moveTo>
                    <a:pt x="0" y="0"/>
                  </a:moveTo>
                  <a:lnTo>
                    <a:pt x="702554" y="0"/>
                  </a:lnTo>
                  <a:lnTo>
                    <a:pt x="702554" y="138347"/>
                  </a:lnTo>
                  <a:lnTo>
                    <a:pt x="0" y="138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02554" cy="185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827138" y="3841059"/>
            <a:ext cx="9376819" cy="5549329"/>
          </a:xfrm>
          <a:custGeom>
            <a:avLst/>
            <a:gdLst/>
            <a:ahLst/>
            <a:cxnLst/>
            <a:rect r="r" b="b" t="t" l="l"/>
            <a:pathLst>
              <a:path h="5549329" w="9376819">
                <a:moveTo>
                  <a:pt x="0" y="0"/>
                </a:moveTo>
                <a:lnTo>
                  <a:pt x="9376819" y="0"/>
                </a:lnTo>
                <a:lnTo>
                  <a:pt x="9376819" y="5549329"/>
                </a:lnTo>
                <a:lnTo>
                  <a:pt x="0" y="554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28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&lt;메인화면&gt;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0002" y="331718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검색 결과 반환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&lt;마이페이지&gt;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932275" y="3641034"/>
            <a:ext cx="12022786" cy="5188915"/>
          </a:xfrm>
          <a:custGeom>
            <a:avLst/>
            <a:gdLst/>
            <a:ahLst/>
            <a:cxnLst/>
            <a:rect r="r" b="b" t="t" l="l"/>
            <a:pathLst>
              <a:path h="5188915" w="12022786">
                <a:moveTo>
                  <a:pt x="0" y="0"/>
                </a:moveTo>
                <a:lnTo>
                  <a:pt x="12022785" y="0"/>
                </a:lnTo>
                <a:lnTo>
                  <a:pt x="12022785" y="5188915"/>
                </a:lnTo>
                <a:lnTo>
                  <a:pt x="0" y="5188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332599" y="3360610"/>
            <a:ext cx="11074507" cy="5897690"/>
            <a:chOff x="0" y="0"/>
            <a:chExt cx="14766010" cy="78635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545259" y="3479068"/>
              <a:ext cx="11533600" cy="4384519"/>
            </a:xfrm>
            <a:custGeom>
              <a:avLst/>
              <a:gdLst/>
              <a:ahLst/>
              <a:cxnLst/>
              <a:rect r="r" b="b" t="t" l="l"/>
              <a:pathLst>
                <a:path h="4384519" w="11533600">
                  <a:moveTo>
                    <a:pt x="0" y="0"/>
                  </a:moveTo>
                  <a:lnTo>
                    <a:pt x="11533600" y="0"/>
                  </a:lnTo>
                  <a:lnTo>
                    <a:pt x="11533600" y="4384518"/>
                  </a:lnTo>
                  <a:lnTo>
                    <a:pt x="0" y="4384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111" r="-12686" b="-993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45259" y="0"/>
              <a:ext cx="11533600" cy="3479068"/>
            </a:xfrm>
            <a:custGeom>
              <a:avLst/>
              <a:gdLst/>
              <a:ahLst/>
              <a:cxnLst/>
              <a:rect r="r" b="b" t="t" l="l"/>
              <a:pathLst>
                <a:path h="3479068" w="11533600">
                  <a:moveTo>
                    <a:pt x="0" y="0"/>
                  </a:moveTo>
                  <a:lnTo>
                    <a:pt x="11533600" y="0"/>
                  </a:lnTo>
                  <a:lnTo>
                    <a:pt x="11533600" y="3479068"/>
                  </a:lnTo>
                  <a:lnTo>
                    <a:pt x="0" y="3479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078859" y="0"/>
              <a:ext cx="1687151" cy="7863586"/>
            </a:xfrm>
            <a:custGeom>
              <a:avLst/>
              <a:gdLst/>
              <a:ahLst/>
              <a:cxnLst/>
              <a:rect r="r" b="b" t="t" l="l"/>
              <a:pathLst>
                <a:path h="7863586" w="1687151">
                  <a:moveTo>
                    <a:pt x="0" y="0"/>
                  </a:moveTo>
                  <a:lnTo>
                    <a:pt x="1687151" y="0"/>
                  </a:lnTo>
                  <a:lnTo>
                    <a:pt x="1687151" y="7863586"/>
                  </a:lnTo>
                  <a:lnTo>
                    <a:pt x="0" y="7863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82902" t="-21092" r="-12481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3051" cy="7863586"/>
            </a:xfrm>
            <a:custGeom>
              <a:avLst/>
              <a:gdLst/>
              <a:ahLst/>
              <a:cxnLst/>
              <a:rect r="r" b="b" t="t" l="l"/>
              <a:pathLst>
                <a:path h="7863586" w="1933051">
                  <a:moveTo>
                    <a:pt x="0" y="0"/>
                  </a:moveTo>
                  <a:lnTo>
                    <a:pt x="1933051" y="0"/>
                  </a:lnTo>
                  <a:lnTo>
                    <a:pt x="1933051" y="7863586"/>
                  </a:lnTo>
                  <a:lnTo>
                    <a:pt x="0" y="7863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27833" t="-21092" r="-13529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&lt;학습/통계페이지&gt;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06244" y="3450534"/>
            <a:ext cx="8653056" cy="2838867"/>
          </a:xfrm>
          <a:custGeom>
            <a:avLst/>
            <a:gdLst/>
            <a:ahLst/>
            <a:cxnLst/>
            <a:rect r="r" b="b" t="t" l="l"/>
            <a:pathLst>
              <a:path h="2838867" w="8653056">
                <a:moveTo>
                  <a:pt x="0" y="0"/>
                </a:moveTo>
                <a:lnTo>
                  <a:pt x="8653056" y="0"/>
                </a:lnTo>
                <a:lnTo>
                  <a:pt x="8653056" y="2838868"/>
                </a:lnTo>
                <a:lnTo>
                  <a:pt x="0" y="2838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191" r="0" b="-97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5723" y="3450534"/>
            <a:ext cx="7080229" cy="3938557"/>
          </a:xfrm>
          <a:custGeom>
            <a:avLst/>
            <a:gdLst/>
            <a:ahLst/>
            <a:cxnLst/>
            <a:rect r="r" b="b" t="t" l="l"/>
            <a:pathLst>
              <a:path h="3938557" w="7080229">
                <a:moveTo>
                  <a:pt x="0" y="0"/>
                </a:moveTo>
                <a:lnTo>
                  <a:pt x="7080229" y="0"/>
                </a:lnTo>
                <a:lnTo>
                  <a:pt x="7080229" y="3938557"/>
                </a:lnTo>
                <a:lnTo>
                  <a:pt x="0" y="39385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06244" y="6394177"/>
            <a:ext cx="8653056" cy="3073414"/>
          </a:xfrm>
          <a:custGeom>
            <a:avLst/>
            <a:gdLst/>
            <a:ahLst/>
            <a:cxnLst/>
            <a:rect r="r" b="b" t="t" l="l"/>
            <a:pathLst>
              <a:path h="3073414" w="8653056">
                <a:moveTo>
                  <a:pt x="0" y="0"/>
                </a:moveTo>
                <a:lnTo>
                  <a:pt x="8653056" y="0"/>
                </a:lnTo>
                <a:lnTo>
                  <a:pt x="8653056" y="3073414"/>
                </a:lnTo>
                <a:lnTo>
                  <a:pt x="0" y="3073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60" t="-12699" r="0" b="-1132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&lt;미니게임&gt;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41831" y="8017741"/>
            <a:ext cx="61080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사용자 학습 단어 DB 기반 미니게임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555261" y="3212409"/>
            <a:ext cx="4842205" cy="4488329"/>
          </a:xfrm>
          <a:custGeom>
            <a:avLst/>
            <a:gdLst/>
            <a:ahLst/>
            <a:cxnLst/>
            <a:rect r="r" b="b" t="t" l="l"/>
            <a:pathLst>
              <a:path h="4488329" w="4842205">
                <a:moveTo>
                  <a:pt x="0" y="0"/>
                </a:moveTo>
                <a:lnTo>
                  <a:pt x="4842205" y="0"/>
                </a:lnTo>
                <a:lnTo>
                  <a:pt x="4842205" y="4488329"/>
                </a:lnTo>
                <a:lnTo>
                  <a:pt x="0" y="4488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57939" y="3212409"/>
            <a:ext cx="6979115" cy="5738026"/>
          </a:xfrm>
          <a:custGeom>
            <a:avLst/>
            <a:gdLst/>
            <a:ahLst/>
            <a:cxnLst/>
            <a:rect r="r" b="b" t="t" l="l"/>
            <a:pathLst>
              <a:path h="5738026" w="6979115">
                <a:moveTo>
                  <a:pt x="0" y="0"/>
                </a:moveTo>
                <a:lnTo>
                  <a:pt x="6979115" y="0"/>
                </a:lnTo>
                <a:lnTo>
                  <a:pt x="6979115" y="5738026"/>
                </a:lnTo>
                <a:lnTo>
                  <a:pt x="0" y="5738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80002" y="166999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수행결과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0002" y="2688534"/>
            <a:ext cx="67279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&lt;챗봇&gt;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65809" y="8064610"/>
            <a:ext cx="562110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F5F9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사용자가 대화 시작 버튼 클릭 후 말을 하면 GPT가 응답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59124" y="2571260"/>
            <a:ext cx="14369753" cy="680278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55723" y="971904"/>
            <a:ext cx="347141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진행 및 수행결과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4856" y="1486044"/>
            <a:ext cx="672799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시연 영상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770505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374733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기대효과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74675" y="2189009"/>
            <a:ext cx="1013865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기대효과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928930" y="3512350"/>
            <a:ext cx="14441209" cy="5482747"/>
            <a:chOff x="0" y="0"/>
            <a:chExt cx="3803446" cy="14440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03446" cy="1444016"/>
            </a:xfrm>
            <a:custGeom>
              <a:avLst/>
              <a:gdLst/>
              <a:ahLst/>
              <a:cxnLst/>
              <a:rect r="r" b="b" t="t" l="l"/>
              <a:pathLst>
                <a:path h="1444016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1444016"/>
                  </a:lnTo>
                  <a:lnTo>
                    <a:pt x="0" y="144401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803446" cy="1491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712011" y="3538538"/>
            <a:ext cx="10863978" cy="531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6"/>
              </a:lnSpc>
              <a:spcBef>
                <a:spcPct val="0"/>
              </a:spcBef>
            </a:pPr>
            <a:r>
              <a:rPr lang="en-US" sz="281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1. </a:t>
            </a:r>
            <a:r>
              <a:rPr lang="en-US" sz="281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효과적인 정보 습득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연상 이미지와 문장을 통해 단어의 의미를 시각적으로 이해하고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시각적 자료와 예문을 통해 단어를 더 효과적으로 기억하고 습득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</a:p>
          <a:p>
            <a:pPr algn="just">
              <a:lnSpc>
                <a:spcPts val="3946"/>
              </a:lnSpc>
              <a:spcBef>
                <a:spcPct val="0"/>
              </a:spcBef>
            </a:pPr>
            <a:r>
              <a:rPr lang="en-US" sz="281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2. </a:t>
            </a:r>
            <a:r>
              <a:rPr lang="en-US" sz="281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학습 동기 부여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퀴즈와 미니 게임을 통해 학습에 재미를 더하고 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학습 현황과 통계 기능을 통해 성취감을 느끼고 학습 동기를 유지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</a:p>
          <a:p>
            <a:pPr algn="just">
              <a:lnSpc>
                <a:spcPts val="3946"/>
              </a:lnSpc>
              <a:spcBef>
                <a:spcPct val="0"/>
              </a:spcBef>
            </a:pPr>
            <a:r>
              <a:rPr lang="en-US" sz="281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3. 통합적 언어 학습 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단어의 정의, 연상 이미지, 예문 및 관련 단어를 통합적으로 제공하여 언어 학습의 깊이를 더하고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  <a:r>
              <a:rPr lang="en-US" sz="2142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다양한 자료를 통해 언어의 사용 맥락을 이해하고 실생활에 적용</a:t>
            </a:r>
          </a:p>
          <a:p>
            <a:pPr algn="just">
              <a:lnSpc>
                <a:spcPts val="2999"/>
              </a:lnSpc>
              <a:spcBef>
                <a:spcPct val="0"/>
              </a:spcBef>
            </a:pPr>
          </a:p>
          <a:p>
            <a:pPr algn="just">
              <a:lnSpc>
                <a:spcPts val="3975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4. 게임 요소 도입을 통한 학습 동기 부여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113847" y="3595688"/>
            <a:ext cx="2893695" cy="553402"/>
            <a:chOff x="0" y="0"/>
            <a:chExt cx="3858260" cy="7378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55880" y="-220980"/>
              <a:ext cx="4000500" cy="1196340"/>
            </a:xfrm>
            <a:custGeom>
              <a:avLst/>
              <a:gdLst/>
              <a:ahLst/>
              <a:cxnLst/>
              <a:rect r="r" b="b" t="t" l="l"/>
              <a:pathLst>
                <a:path h="1196340" w="4000500">
                  <a:moveTo>
                    <a:pt x="146050" y="271780"/>
                  </a:moveTo>
                  <a:cubicBezTo>
                    <a:pt x="1508760" y="323850"/>
                    <a:pt x="3553460" y="0"/>
                    <a:pt x="3863340" y="309880"/>
                  </a:cubicBezTo>
                  <a:cubicBezTo>
                    <a:pt x="4000500" y="448310"/>
                    <a:pt x="3997960" y="770890"/>
                    <a:pt x="3863340" y="906780"/>
                  </a:cubicBezTo>
                  <a:cubicBezTo>
                    <a:pt x="3573780" y="1196340"/>
                    <a:pt x="1837690" y="918210"/>
                    <a:pt x="1145540" y="906780"/>
                  </a:cubicBezTo>
                  <a:cubicBezTo>
                    <a:pt x="717550" y="900430"/>
                    <a:pt x="246380" y="1027430"/>
                    <a:pt x="106680" y="873760"/>
                  </a:cubicBezTo>
                  <a:cubicBezTo>
                    <a:pt x="0" y="755650"/>
                    <a:pt x="146050" y="271780"/>
                    <a:pt x="146050" y="271780"/>
                  </a:cubicBezTo>
                </a:path>
              </a:pathLst>
            </a:custGeom>
            <a:solidFill>
              <a:srgbClr val="25B7C8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4187190" y="6762750"/>
            <a:ext cx="2426970" cy="528638"/>
            <a:chOff x="0" y="0"/>
            <a:chExt cx="3235960" cy="704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88900" y="50800"/>
              <a:ext cx="3411220" cy="920750"/>
            </a:xfrm>
            <a:custGeom>
              <a:avLst/>
              <a:gdLst/>
              <a:ahLst/>
              <a:cxnLst/>
              <a:rect r="r" b="b" t="t" l="l"/>
              <a:pathLst>
                <a:path h="920750" w="3411220">
                  <a:moveTo>
                    <a:pt x="139700" y="0"/>
                  </a:moveTo>
                  <a:cubicBezTo>
                    <a:pt x="3411220" y="138430"/>
                    <a:pt x="3411220" y="458470"/>
                    <a:pt x="3272790" y="596900"/>
                  </a:cubicBezTo>
                  <a:cubicBezTo>
                    <a:pt x="2955290" y="914400"/>
                    <a:pt x="457200" y="920750"/>
                    <a:pt x="139700" y="603250"/>
                  </a:cubicBezTo>
                  <a:cubicBezTo>
                    <a:pt x="0" y="463550"/>
                    <a:pt x="139700" y="0"/>
                    <a:pt x="139700" y="0"/>
                  </a:cubicBezTo>
                </a:path>
              </a:pathLst>
            </a:custGeom>
            <a:solidFill>
              <a:srgbClr val="25B7C8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4143375" y="5142547"/>
            <a:ext cx="2330767" cy="572452"/>
            <a:chOff x="0" y="0"/>
            <a:chExt cx="3107690" cy="7632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83820" y="45720"/>
              <a:ext cx="3182620" cy="928370"/>
            </a:xfrm>
            <a:custGeom>
              <a:avLst/>
              <a:gdLst/>
              <a:ahLst/>
              <a:cxnLst/>
              <a:rect r="r" b="b" t="t" l="l"/>
              <a:pathLst>
                <a:path h="928370" w="3182620">
                  <a:moveTo>
                    <a:pt x="134620" y="63500"/>
                  </a:moveTo>
                  <a:cubicBezTo>
                    <a:pt x="1696720" y="58420"/>
                    <a:pt x="1748790" y="48260"/>
                    <a:pt x="1873250" y="44450"/>
                  </a:cubicBezTo>
                  <a:cubicBezTo>
                    <a:pt x="2045970" y="39370"/>
                    <a:pt x="2320290" y="54610"/>
                    <a:pt x="2490470" y="43180"/>
                  </a:cubicBezTo>
                  <a:cubicBezTo>
                    <a:pt x="2609850" y="36830"/>
                    <a:pt x="2691130" y="0"/>
                    <a:pt x="2795270" y="5080"/>
                  </a:cubicBezTo>
                  <a:cubicBezTo>
                    <a:pt x="2907030" y="10160"/>
                    <a:pt x="3106420" y="8890"/>
                    <a:pt x="3139440" y="81280"/>
                  </a:cubicBezTo>
                  <a:cubicBezTo>
                    <a:pt x="3182620" y="175260"/>
                    <a:pt x="2886710" y="599440"/>
                    <a:pt x="2851150" y="603250"/>
                  </a:cubicBezTo>
                  <a:cubicBezTo>
                    <a:pt x="2844800" y="604520"/>
                    <a:pt x="2846070" y="593090"/>
                    <a:pt x="2837180" y="589280"/>
                  </a:cubicBezTo>
                  <a:cubicBezTo>
                    <a:pt x="2801620" y="577850"/>
                    <a:pt x="2670810" y="627380"/>
                    <a:pt x="2512060" y="640080"/>
                  </a:cubicBezTo>
                  <a:cubicBezTo>
                    <a:pt x="2084070" y="676910"/>
                    <a:pt x="400050" y="928370"/>
                    <a:pt x="134620" y="666750"/>
                  </a:cubicBezTo>
                  <a:cubicBezTo>
                    <a:pt x="0" y="533400"/>
                    <a:pt x="134620" y="63500"/>
                    <a:pt x="134620" y="63500"/>
                  </a:cubicBezTo>
                </a:path>
              </a:pathLst>
            </a:custGeom>
            <a:solidFill>
              <a:srgbClr val="25B7C8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4149090" y="8309610"/>
            <a:ext cx="5624512" cy="597218"/>
            <a:chOff x="0" y="0"/>
            <a:chExt cx="7499350" cy="79629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9210" y="41910"/>
              <a:ext cx="7510780" cy="753110"/>
            </a:xfrm>
            <a:custGeom>
              <a:avLst/>
              <a:gdLst/>
              <a:ahLst/>
              <a:cxnLst/>
              <a:rect r="r" b="b" t="t" l="l"/>
              <a:pathLst>
                <a:path h="753110" w="7510780">
                  <a:moveTo>
                    <a:pt x="179070" y="12700"/>
                  </a:moveTo>
                  <a:cubicBezTo>
                    <a:pt x="472440" y="57150"/>
                    <a:pt x="585470" y="63500"/>
                    <a:pt x="687070" y="67310"/>
                  </a:cubicBezTo>
                  <a:cubicBezTo>
                    <a:pt x="787400" y="71120"/>
                    <a:pt x="886460" y="62230"/>
                    <a:pt x="986790" y="68580"/>
                  </a:cubicBezTo>
                  <a:cubicBezTo>
                    <a:pt x="1087120" y="74930"/>
                    <a:pt x="1167130" y="99060"/>
                    <a:pt x="1286510" y="106680"/>
                  </a:cubicBezTo>
                  <a:cubicBezTo>
                    <a:pt x="1459230" y="116840"/>
                    <a:pt x="1748790" y="111760"/>
                    <a:pt x="1925320" y="106680"/>
                  </a:cubicBezTo>
                  <a:cubicBezTo>
                    <a:pt x="2049780" y="102870"/>
                    <a:pt x="2136140" y="99060"/>
                    <a:pt x="2242820" y="87630"/>
                  </a:cubicBezTo>
                  <a:cubicBezTo>
                    <a:pt x="2354580" y="74930"/>
                    <a:pt x="2468880" y="40640"/>
                    <a:pt x="2579370" y="30480"/>
                  </a:cubicBezTo>
                  <a:cubicBezTo>
                    <a:pt x="2686050" y="21590"/>
                    <a:pt x="2790190" y="25400"/>
                    <a:pt x="2896870" y="29210"/>
                  </a:cubicBezTo>
                  <a:cubicBezTo>
                    <a:pt x="3004820" y="31750"/>
                    <a:pt x="3110230" y="38100"/>
                    <a:pt x="3223260" y="48260"/>
                  </a:cubicBezTo>
                  <a:cubicBezTo>
                    <a:pt x="3345180" y="58420"/>
                    <a:pt x="3440430" y="82550"/>
                    <a:pt x="3605530" y="93980"/>
                  </a:cubicBezTo>
                  <a:cubicBezTo>
                    <a:pt x="3906520" y="113030"/>
                    <a:pt x="4540250" y="132080"/>
                    <a:pt x="4890770" y="106680"/>
                  </a:cubicBezTo>
                  <a:cubicBezTo>
                    <a:pt x="5134610" y="88900"/>
                    <a:pt x="5337810" y="24130"/>
                    <a:pt x="5509260" y="10160"/>
                  </a:cubicBezTo>
                  <a:cubicBezTo>
                    <a:pt x="5629910" y="0"/>
                    <a:pt x="5718810" y="2540"/>
                    <a:pt x="5821680" y="8890"/>
                  </a:cubicBezTo>
                  <a:cubicBezTo>
                    <a:pt x="5922010" y="16510"/>
                    <a:pt x="6019800" y="46990"/>
                    <a:pt x="6120130" y="50800"/>
                  </a:cubicBezTo>
                  <a:cubicBezTo>
                    <a:pt x="6220460" y="53340"/>
                    <a:pt x="6303010" y="33020"/>
                    <a:pt x="6421120" y="29210"/>
                  </a:cubicBezTo>
                  <a:cubicBezTo>
                    <a:pt x="6591300" y="22860"/>
                    <a:pt x="6860540" y="6350"/>
                    <a:pt x="7040880" y="29210"/>
                  </a:cubicBezTo>
                  <a:cubicBezTo>
                    <a:pt x="7185660" y="45720"/>
                    <a:pt x="7357110" y="133350"/>
                    <a:pt x="7424420" y="123190"/>
                  </a:cubicBezTo>
                  <a:cubicBezTo>
                    <a:pt x="7451090" y="119380"/>
                    <a:pt x="7466330" y="83820"/>
                    <a:pt x="7477760" y="91440"/>
                  </a:cubicBezTo>
                  <a:cubicBezTo>
                    <a:pt x="7510780" y="113030"/>
                    <a:pt x="7487920" y="598170"/>
                    <a:pt x="7379970" y="679450"/>
                  </a:cubicBezTo>
                  <a:cubicBezTo>
                    <a:pt x="7283450" y="753110"/>
                    <a:pt x="7078980" y="635000"/>
                    <a:pt x="6907530" y="626110"/>
                  </a:cubicBezTo>
                  <a:cubicBezTo>
                    <a:pt x="6708140" y="614680"/>
                    <a:pt x="6433820" y="631190"/>
                    <a:pt x="6254750" y="626110"/>
                  </a:cubicBezTo>
                  <a:cubicBezTo>
                    <a:pt x="6131560" y="622300"/>
                    <a:pt x="6047740" y="609600"/>
                    <a:pt x="5942330" y="605790"/>
                  </a:cubicBezTo>
                  <a:cubicBezTo>
                    <a:pt x="5834380" y="603250"/>
                    <a:pt x="5723890" y="600710"/>
                    <a:pt x="5617210" y="605790"/>
                  </a:cubicBezTo>
                  <a:cubicBezTo>
                    <a:pt x="5510530" y="610870"/>
                    <a:pt x="5411470" y="623570"/>
                    <a:pt x="5298440" y="637540"/>
                  </a:cubicBezTo>
                  <a:cubicBezTo>
                    <a:pt x="5171440" y="654050"/>
                    <a:pt x="5064760" y="689610"/>
                    <a:pt x="4890770" y="703580"/>
                  </a:cubicBezTo>
                  <a:cubicBezTo>
                    <a:pt x="4584700" y="727710"/>
                    <a:pt x="3896360" y="727710"/>
                    <a:pt x="3618230" y="702310"/>
                  </a:cubicBezTo>
                  <a:cubicBezTo>
                    <a:pt x="3482340" y="689610"/>
                    <a:pt x="3437890" y="660400"/>
                    <a:pt x="3317240" y="645160"/>
                  </a:cubicBezTo>
                  <a:cubicBezTo>
                    <a:pt x="3135630" y="621030"/>
                    <a:pt x="2835910" y="582930"/>
                    <a:pt x="2636520" y="596900"/>
                  </a:cubicBezTo>
                  <a:cubicBezTo>
                    <a:pt x="2476500" y="607060"/>
                    <a:pt x="2344420" y="666750"/>
                    <a:pt x="2211070" y="684530"/>
                  </a:cubicBezTo>
                  <a:cubicBezTo>
                    <a:pt x="2092960" y="699770"/>
                    <a:pt x="2007870" y="699770"/>
                    <a:pt x="1878330" y="703580"/>
                  </a:cubicBezTo>
                  <a:cubicBezTo>
                    <a:pt x="1697990" y="708660"/>
                    <a:pt x="1407160" y="713740"/>
                    <a:pt x="1230630" y="702310"/>
                  </a:cubicBezTo>
                  <a:cubicBezTo>
                    <a:pt x="1109980" y="694690"/>
                    <a:pt x="1027430" y="670560"/>
                    <a:pt x="923290" y="664210"/>
                  </a:cubicBezTo>
                  <a:cubicBezTo>
                    <a:pt x="817880" y="657860"/>
                    <a:pt x="721360" y="670560"/>
                    <a:pt x="601980" y="664210"/>
                  </a:cubicBezTo>
                  <a:cubicBezTo>
                    <a:pt x="449580" y="655320"/>
                    <a:pt x="154940" y="707390"/>
                    <a:pt x="80010" y="608330"/>
                  </a:cubicBezTo>
                  <a:cubicBezTo>
                    <a:pt x="0" y="501650"/>
                    <a:pt x="179070" y="12700"/>
                    <a:pt x="179070" y="12700"/>
                  </a:cubicBezTo>
                </a:path>
              </a:pathLst>
            </a:custGeom>
            <a:solidFill>
              <a:srgbClr val="25B7C8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770505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374733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기대효과 및 성찰, 향후 계획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74675" y="2189009"/>
            <a:ext cx="1013865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자체 평가 의견 및 향후 계획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928930" y="7618146"/>
            <a:ext cx="14441209" cy="1960809"/>
            <a:chOff x="0" y="0"/>
            <a:chExt cx="3803446" cy="5164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03446" cy="516427"/>
            </a:xfrm>
            <a:custGeom>
              <a:avLst/>
              <a:gdLst/>
              <a:ahLst/>
              <a:cxnLst/>
              <a:rect r="r" b="b" t="t" l="l"/>
              <a:pathLst>
                <a:path h="516427" w="3803446">
                  <a:moveTo>
                    <a:pt x="0" y="0"/>
                  </a:moveTo>
                  <a:lnTo>
                    <a:pt x="3803446" y="0"/>
                  </a:lnTo>
                  <a:lnTo>
                    <a:pt x="3803446" y="516427"/>
                  </a:lnTo>
                  <a:lnTo>
                    <a:pt x="0" y="5164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803446" cy="564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27717" y="7976250"/>
            <a:ext cx="13029653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초기에 기획한 기능을 모두 구현한 점에 대해 잘했다고 생각하며 팀원 모두 각자 맡은 작업 성실히 수행하였음.  사용자를 정확하게 파악하고 학습을 계획해주는 사용자 맞춤형 서비스가 완벽히 구현되지 않아서,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영어 외에 모든 외국어를 사용할 수 있는 기능까지 추가하여 개발을 이어가고자 함.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928930" y="3553154"/>
            <a:ext cx="4302559" cy="3826866"/>
            <a:chOff x="0" y="0"/>
            <a:chExt cx="1133184" cy="10078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67580" y="3553154"/>
            <a:ext cx="4302559" cy="3826866"/>
            <a:chOff x="0" y="0"/>
            <a:chExt cx="1133184" cy="10078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992721" y="3553154"/>
            <a:ext cx="4302559" cy="3826866"/>
            <a:chOff x="0" y="0"/>
            <a:chExt cx="1133184" cy="10078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54401" y="3713362"/>
            <a:ext cx="3051618" cy="178011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18191" y="3713362"/>
            <a:ext cx="3051618" cy="178011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93050" y="3713362"/>
            <a:ext cx="3051618" cy="178011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994821" y="5667937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백엔드 구현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58611" y="5667937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프론트엔드 구현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33471" y="5667937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연동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37543" y="6143540"/>
            <a:ext cx="3885333" cy="113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09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회원가입, 로그인, 단어 검색, 이미지 생성, 챗봇, 미니게임, 학습 현황 구현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44055" y="6315778"/>
            <a:ext cx="359989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UI/UX 및 기능의 세부적인 부분에서 개선이 필요함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18915" y="6515803"/>
            <a:ext cx="3691739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백엔드와 프론트엔드 연동 완료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34562" y="2516388"/>
            <a:ext cx="16952226" cy="6906258"/>
            <a:chOff x="0" y="0"/>
            <a:chExt cx="22602968" cy="92083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9482140" y="32085"/>
              <a:ext cx="3476019" cy="4863040"/>
            </a:xfrm>
            <a:custGeom>
              <a:avLst/>
              <a:gdLst/>
              <a:ahLst/>
              <a:cxnLst/>
              <a:rect r="r" b="b" t="t" l="l"/>
              <a:pathLst>
                <a:path h="4863040" w="3476019">
                  <a:moveTo>
                    <a:pt x="0" y="0"/>
                  </a:moveTo>
                  <a:lnTo>
                    <a:pt x="3476019" y="0"/>
                  </a:lnTo>
                  <a:lnTo>
                    <a:pt x="3476019" y="4863040"/>
                  </a:lnTo>
                  <a:lnTo>
                    <a:pt x="0" y="4863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63" t="0" r="-246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71061" y="0"/>
              <a:ext cx="3818344" cy="4895125"/>
            </a:xfrm>
            <a:custGeom>
              <a:avLst/>
              <a:gdLst/>
              <a:ahLst/>
              <a:cxnLst/>
              <a:rect r="r" b="b" t="t" l="l"/>
              <a:pathLst>
                <a:path h="4895125" w="3818344">
                  <a:moveTo>
                    <a:pt x="0" y="0"/>
                  </a:moveTo>
                  <a:lnTo>
                    <a:pt x="3818344" y="0"/>
                  </a:lnTo>
                  <a:lnTo>
                    <a:pt x="3818344" y="4895125"/>
                  </a:lnTo>
                  <a:lnTo>
                    <a:pt x="0" y="489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02" t="-5881" r="-90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746952" y="0"/>
              <a:ext cx="3807567" cy="4895125"/>
            </a:xfrm>
            <a:custGeom>
              <a:avLst/>
              <a:gdLst/>
              <a:ahLst/>
              <a:cxnLst/>
              <a:rect r="r" b="b" t="t" l="l"/>
              <a:pathLst>
                <a:path h="4895125" w="3807567">
                  <a:moveTo>
                    <a:pt x="0" y="0"/>
                  </a:moveTo>
                  <a:lnTo>
                    <a:pt x="3807567" y="0"/>
                  </a:lnTo>
                  <a:lnTo>
                    <a:pt x="3807567" y="4895125"/>
                  </a:lnTo>
                  <a:lnTo>
                    <a:pt x="0" y="489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216757" y="0"/>
              <a:ext cx="3882070" cy="4895125"/>
            </a:xfrm>
            <a:custGeom>
              <a:avLst/>
              <a:gdLst/>
              <a:ahLst/>
              <a:cxnLst/>
              <a:rect r="r" b="b" t="t" l="l"/>
              <a:pathLst>
                <a:path h="4895125" w="3882070">
                  <a:moveTo>
                    <a:pt x="0" y="0"/>
                  </a:moveTo>
                  <a:lnTo>
                    <a:pt x="3882069" y="0"/>
                  </a:lnTo>
                  <a:lnTo>
                    <a:pt x="3882069" y="4895125"/>
                  </a:lnTo>
                  <a:lnTo>
                    <a:pt x="0" y="489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8644" t="0" r="-52108" b="-177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023742" y="0"/>
              <a:ext cx="3531643" cy="4895125"/>
            </a:xfrm>
            <a:custGeom>
              <a:avLst/>
              <a:gdLst/>
              <a:ahLst/>
              <a:cxnLst/>
              <a:rect r="r" b="b" t="t" l="l"/>
              <a:pathLst>
                <a:path h="4895125" w="3531643">
                  <a:moveTo>
                    <a:pt x="0" y="0"/>
                  </a:moveTo>
                  <a:lnTo>
                    <a:pt x="3531643" y="0"/>
                  </a:lnTo>
                  <a:lnTo>
                    <a:pt x="3531643" y="4895125"/>
                  </a:lnTo>
                  <a:lnTo>
                    <a:pt x="0" y="4895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14162127" y="5486844"/>
              <a:ext cx="3254871" cy="983508"/>
              <a:chOff x="0" y="0"/>
              <a:chExt cx="608718" cy="1839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0871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08718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530356" y="5486844"/>
              <a:ext cx="3254871" cy="983508"/>
              <a:chOff x="0" y="0"/>
              <a:chExt cx="608718" cy="1839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0871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08718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52797" y="5486844"/>
              <a:ext cx="3254871" cy="983508"/>
              <a:chOff x="0" y="0"/>
              <a:chExt cx="608718" cy="1839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0871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08718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9592714" y="5486844"/>
              <a:ext cx="3254871" cy="983508"/>
              <a:chOff x="0" y="0"/>
              <a:chExt cx="608718" cy="18393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0871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08718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023300" y="5486844"/>
              <a:ext cx="3254871" cy="983508"/>
              <a:chOff x="0" y="0"/>
              <a:chExt cx="608718" cy="18393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08718" cy="183933"/>
              </a:xfrm>
              <a:custGeom>
                <a:avLst/>
                <a:gdLst/>
                <a:ahLst/>
                <a:cxnLst/>
                <a:rect r="r" b="b" t="t" l="l"/>
                <a:pathLst>
                  <a:path h="183933" w="608718">
                    <a:moveTo>
                      <a:pt x="91967" y="0"/>
                    </a:moveTo>
                    <a:lnTo>
                      <a:pt x="516751" y="0"/>
                    </a:lnTo>
                    <a:cubicBezTo>
                      <a:pt x="541143" y="0"/>
                      <a:pt x="564535" y="9689"/>
                      <a:pt x="581782" y="26936"/>
                    </a:cubicBezTo>
                    <a:cubicBezTo>
                      <a:pt x="599029" y="44184"/>
                      <a:pt x="608718" y="67576"/>
                      <a:pt x="608718" y="91967"/>
                    </a:cubicBezTo>
                    <a:lnTo>
                      <a:pt x="608718" y="91967"/>
                    </a:lnTo>
                    <a:cubicBezTo>
                      <a:pt x="608718" y="116358"/>
                      <a:pt x="599029" y="139750"/>
                      <a:pt x="581782" y="156997"/>
                    </a:cubicBezTo>
                    <a:cubicBezTo>
                      <a:pt x="564535" y="174244"/>
                      <a:pt x="541143" y="183933"/>
                      <a:pt x="516751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608718" cy="222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7124905"/>
              <a:ext cx="4202866" cy="2083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백엔드</a:t>
              </a:r>
            </a:p>
            <a:p>
              <a:pPr algn="just">
                <a:lnSpc>
                  <a:spcPts val="3168"/>
                </a:lnSpc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 (Openai API,</a:t>
              </a:r>
            </a:p>
            <a:p>
              <a:pPr algn="just">
                <a:lnSpc>
                  <a:spcPts val="3168"/>
                </a:lnSpc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  데이터베이스 연동)</a:t>
              </a: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시스템 설계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4904296" y="5667166"/>
              <a:ext cx="1770535" cy="575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최원준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9272524" y="5667166"/>
              <a:ext cx="1770535" cy="575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김소연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394965" y="5667166"/>
              <a:ext cx="1770535" cy="575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부성현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0334882" y="5667166"/>
              <a:ext cx="1770535" cy="575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조보미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5765468" y="5667166"/>
              <a:ext cx="1770535" cy="575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6"/>
                </a:lnSpc>
                <a:spcBef>
                  <a:spcPct val="0"/>
                </a:spcBef>
              </a:pPr>
              <a:r>
                <a:rPr lang="en-US" sz="2640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김정민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189405" y="7124905"/>
              <a:ext cx="4509539" cy="1559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백엔드</a:t>
              </a:r>
            </a:p>
            <a:p>
              <a:pPr algn="l">
                <a:lnSpc>
                  <a:spcPts val="3168"/>
                </a:lnSpc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(Google Cloud API 연동)</a:t>
              </a: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서버 및 클라이언트 구축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8427562" y="6588348"/>
              <a:ext cx="4175406" cy="2096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68"/>
                </a:lnSpc>
              </a:pP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백</a:t>
              </a: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엔드 구현</a:t>
              </a:r>
            </a:p>
            <a:p>
              <a:pPr algn="l">
                <a:lnSpc>
                  <a:spcPts val="3168"/>
                </a:lnSpc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 (데이터 베이스 연동)</a:t>
              </a: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프론트엔드 구현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4023494" y="7124905"/>
              <a:ext cx="4193263" cy="1532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프론트엔드</a:t>
              </a:r>
            </a:p>
            <a:p>
              <a:pPr algn="l">
                <a:lnSpc>
                  <a:spcPts val="3010"/>
                </a:lnSpc>
              </a:pPr>
              <a:r>
                <a:rPr lang="en-US" sz="2006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</a:t>
              </a:r>
              <a:r>
                <a:rPr lang="en-US" sz="2006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(openai API 연동)</a:t>
              </a: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프롬프트 엔지니어링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9074535" y="7124905"/>
              <a:ext cx="4881889" cy="15595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백엔드</a:t>
              </a:r>
            </a:p>
            <a:p>
              <a:pPr algn="l">
                <a:lnSpc>
                  <a:spcPts val="3168"/>
                </a:lnSpc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   (데이터베이스 연동)</a:t>
              </a:r>
            </a:p>
            <a:p>
              <a:pPr algn="l" marL="456075" indent="-228037" lvl="1">
                <a:lnSpc>
                  <a:spcPts val="3168"/>
                </a:lnSpc>
                <a:buFont typeface="Arial"/>
                <a:buChar char="•"/>
              </a:pPr>
              <a:r>
                <a:rPr lang="en-US" sz="2112">
                  <a:solidFill>
                    <a:srgbClr val="090807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프론트엔드 구현</a:t>
              </a: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7823272" y="2516388"/>
            <a:ext cx="2641455" cy="960529"/>
          </a:xfrm>
          <a:custGeom>
            <a:avLst/>
            <a:gdLst/>
            <a:ahLst/>
            <a:cxnLst/>
            <a:rect r="r" b="b" t="t" l="l"/>
            <a:pathLst>
              <a:path h="960529" w="2641455">
                <a:moveTo>
                  <a:pt x="0" y="0"/>
                </a:moveTo>
                <a:lnTo>
                  <a:pt x="2641456" y="0"/>
                </a:lnTo>
                <a:lnTo>
                  <a:pt x="2641456" y="960529"/>
                </a:lnTo>
                <a:lnTo>
                  <a:pt x="0" y="960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207664" y="2516388"/>
            <a:ext cx="1566598" cy="2367112"/>
          </a:xfrm>
          <a:custGeom>
            <a:avLst/>
            <a:gdLst/>
            <a:ahLst/>
            <a:cxnLst/>
            <a:rect r="r" b="b" t="t" l="l"/>
            <a:pathLst>
              <a:path h="2367112" w="1566598">
                <a:moveTo>
                  <a:pt x="0" y="0"/>
                </a:moveTo>
                <a:lnTo>
                  <a:pt x="1566598" y="0"/>
                </a:lnTo>
                <a:lnTo>
                  <a:pt x="1566598" y="2367112"/>
                </a:lnTo>
                <a:lnTo>
                  <a:pt x="0" y="23671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259046" y="2516388"/>
            <a:ext cx="2609662" cy="3638828"/>
          </a:xfrm>
          <a:custGeom>
            <a:avLst/>
            <a:gdLst/>
            <a:ahLst/>
            <a:cxnLst/>
            <a:rect r="r" b="b" t="t" l="l"/>
            <a:pathLst>
              <a:path h="3638828" w="2609662">
                <a:moveTo>
                  <a:pt x="0" y="0"/>
                </a:moveTo>
                <a:lnTo>
                  <a:pt x="2609662" y="0"/>
                </a:lnTo>
                <a:lnTo>
                  <a:pt x="2609662" y="3638828"/>
                </a:lnTo>
                <a:lnTo>
                  <a:pt x="0" y="36388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7512" t="0" r="-9484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355723" y="2285262"/>
            <a:ext cx="1888790" cy="1191655"/>
          </a:xfrm>
          <a:custGeom>
            <a:avLst/>
            <a:gdLst/>
            <a:ahLst/>
            <a:cxnLst/>
            <a:rect r="r" b="b" t="t" l="l"/>
            <a:pathLst>
              <a:path h="1191655" w="1888790">
                <a:moveTo>
                  <a:pt x="0" y="0"/>
                </a:moveTo>
                <a:lnTo>
                  <a:pt x="1888790" y="0"/>
                </a:lnTo>
                <a:lnTo>
                  <a:pt x="1888790" y="1191655"/>
                </a:lnTo>
                <a:lnTo>
                  <a:pt x="0" y="11916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팀원 소개 및 역할</a:t>
            </a: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분담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WALA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57523" y="8631285"/>
            <a:ext cx="6572954" cy="3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조장 : 부성현  |  팀원 : 김정민  김소연  조보미  최원준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534729" y="3784412"/>
            <a:ext cx="13220201" cy="4962701"/>
            <a:chOff x="0" y="0"/>
            <a:chExt cx="3481864" cy="13070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81863" cy="1307049"/>
            </a:xfrm>
            <a:custGeom>
              <a:avLst/>
              <a:gdLst/>
              <a:ahLst/>
              <a:cxnLst/>
              <a:rect r="r" b="b" t="t" l="l"/>
              <a:pathLst>
                <a:path h="1307049" w="3481863">
                  <a:moveTo>
                    <a:pt x="0" y="0"/>
                  </a:moveTo>
                  <a:lnTo>
                    <a:pt x="3481863" y="0"/>
                  </a:lnTo>
                  <a:lnTo>
                    <a:pt x="3481863" y="1307049"/>
                  </a:lnTo>
                  <a:lnTo>
                    <a:pt x="0" y="130704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481864" cy="135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893884" y="4027388"/>
            <a:ext cx="12501892" cy="451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현대 사회의 지식과 정보의 양이 급격히 증가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학습자의 자기 주도 학습 능력과 신속한 정보 습득 능력의 중요성 요구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언어 학습은 의사소통의 기본이자 다양한 학문과 문화 이해의 바탕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839"/>
              </a:lnSpc>
            </a:pPr>
            <a:r>
              <a:rPr lang="en-US" sz="31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  <a:r>
              <a:rPr lang="en-US" sz="3199">
                <a:solidFill>
                  <a:srgbClr val="2D8BBA"/>
                </a:solidFill>
                <a:latin typeface="210 밀레니얼 Bold"/>
                <a:ea typeface="210 밀레니얼 Bold"/>
                <a:cs typeface="210 밀레니얼 Bold"/>
                <a:sym typeface="210 밀레니얼 Bold"/>
              </a:rPr>
              <a:t>체계적이고 효과적인 학습 도구의 필요성 증가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667834" y="6437305"/>
            <a:ext cx="953991" cy="1023617"/>
            <a:chOff x="0" y="0"/>
            <a:chExt cx="695036" cy="7457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5036" cy="745763"/>
            </a:xfrm>
            <a:custGeom>
              <a:avLst/>
              <a:gdLst/>
              <a:ahLst/>
              <a:cxnLst/>
              <a:rect r="r" b="b" t="t" l="l"/>
              <a:pathLst>
                <a:path h="745763" w="695036">
                  <a:moveTo>
                    <a:pt x="347518" y="745763"/>
                  </a:moveTo>
                  <a:lnTo>
                    <a:pt x="0" y="339363"/>
                  </a:lnTo>
                  <a:lnTo>
                    <a:pt x="203200" y="339363"/>
                  </a:lnTo>
                  <a:lnTo>
                    <a:pt x="203200" y="0"/>
                  </a:lnTo>
                  <a:lnTo>
                    <a:pt x="491836" y="0"/>
                  </a:lnTo>
                  <a:lnTo>
                    <a:pt x="491836" y="339363"/>
                  </a:lnTo>
                  <a:lnTo>
                    <a:pt x="695036" y="339363"/>
                  </a:lnTo>
                  <a:lnTo>
                    <a:pt x="347518" y="745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203200" y="-47625"/>
              <a:ext cx="288636" cy="691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55723" y="971904"/>
            <a:ext cx="2943283" cy="3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62298" y="2298954"/>
            <a:ext cx="732530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선정배경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55723" y="3851917"/>
            <a:ext cx="7005531" cy="3326541"/>
          </a:xfrm>
          <a:custGeom>
            <a:avLst/>
            <a:gdLst/>
            <a:ahLst/>
            <a:cxnLst/>
            <a:rect r="r" b="b" t="t" l="l"/>
            <a:pathLst>
              <a:path h="3326541" w="7005531">
                <a:moveTo>
                  <a:pt x="0" y="0"/>
                </a:moveTo>
                <a:lnTo>
                  <a:pt x="7005531" y="0"/>
                </a:lnTo>
                <a:lnTo>
                  <a:pt x="7005531" y="3326541"/>
                </a:lnTo>
                <a:lnTo>
                  <a:pt x="0" y="3326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349" r="-126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48716" y="6026238"/>
            <a:ext cx="6064477" cy="2939508"/>
          </a:xfrm>
          <a:custGeom>
            <a:avLst/>
            <a:gdLst/>
            <a:ahLst/>
            <a:cxnLst/>
            <a:rect r="r" b="b" t="t" l="l"/>
            <a:pathLst>
              <a:path h="2939508" w="6064477">
                <a:moveTo>
                  <a:pt x="0" y="0"/>
                </a:moveTo>
                <a:lnTo>
                  <a:pt x="6064477" y="0"/>
                </a:lnTo>
                <a:lnTo>
                  <a:pt x="6064477" y="2939509"/>
                </a:lnTo>
                <a:lnTo>
                  <a:pt x="0" y="2939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23" r="-261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62298" y="2298954"/>
            <a:ext cx="762381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기존 시스템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61254" y="4923832"/>
            <a:ext cx="2144348" cy="44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sz="3054">
                <a:solidFill>
                  <a:srgbClr val="0742E8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워드파이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4533" y="7884550"/>
            <a:ext cx="2144348" cy="44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sz="3054">
                <a:solidFill>
                  <a:srgbClr val="25B7C8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보카트레인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044635" y="4184270"/>
            <a:ext cx="6031047" cy="4149141"/>
            <a:chOff x="0" y="0"/>
            <a:chExt cx="1588424" cy="10927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88424" cy="1092778"/>
            </a:xfrm>
            <a:custGeom>
              <a:avLst/>
              <a:gdLst/>
              <a:ahLst/>
              <a:cxnLst/>
              <a:rect r="r" b="b" t="t" l="l"/>
              <a:pathLst>
                <a:path h="1092778" w="1588424">
                  <a:moveTo>
                    <a:pt x="0" y="0"/>
                  </a:moveTo>
                  <a:lnTo>
                    <a:pt x="1588424" y="0"/>
                  </a:lnTo>
                  <a:lnTo>
                    <a:pt x="1588424" y="1092778"/>
                  </a:lnTo>
                  <a:lnTo>
                    <a:pt x="0" y="109277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588424" cy="1140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102122" y="4446618"/>
            <a:ext cx="5916074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국내에서 주로 이용되는 </a:t>
            </a: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2D8BB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영어 단어 학습 사이트</a:t>
            </a:r>
            <a:r>
              <a:rPr lang="en-US" sz="3275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들을 </a:t>
            </a: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조사한 결과,</a:t>
            </a:r>
          </a:p>
          <a:p>
            <a:pPr algn="ctr">
              <a:lnSpc>
                <a:spcPts val="1637"/>
              </a:lnSpc>
            </a:pP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대부분의 사이트는 뛰어난 </a:t>
            </a: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학습 기능을 제공하고 있지만 </a:t>
            </a: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2D8BB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학습 현황 및 통계 </a:t>
            </a:r>
          </a:p>
          <a:p>
            <a:pPr algn="ctr">
              <a:lnSpc>
                <a:spcPts val="3930"/>
              </a:lnSpc>
            </a:pPr>
            <a:r>
              <a:rPr lang="en-US" sz="3275">
                <a:solidFill>
                  <a:srgbClr val="2D8BB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정보 제공이 부족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55723" y="971904"/>
            <a:ext cx="2943283" cy="38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62298" y="2298954"/>
            <a:ext cx="732530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기획의도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827365" y="3622295"/>
            <a:ext cx="13229497" cy="4962701"/>
            <a:chOff x="0" y="0"/>
            <a:chExt cx="3484312" cy="13070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84312" cy="1307049"/>
            </a:xfrm>
            <a:custGeom>
              <a:avLst/>
              <a:gdLst/>
              <a:ahLst/>
              <a:cxnLst/>
              <a:rect r="r" b="b" t="t" l="l"/>
              <a:pathLst>
                <a:path h="1307049" w="3484312">
                  <a:moveTo>
                    <a:pt x="0" y="0"/>
                  </a:moveTo>
                  <a:lnTo>
                    <a:pt x="3484312" y="0"/>
                  </a:lnTo>
                  <a:lnTo>
                    <a:pt x="3484312" y="1307049"/>
                  </a:lnTo>
                  <a:lnTo>
                    <a:pt x="0" y="1307049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484312" cy="1354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15257" y="3984245"/>
            <a:ext cx="13853712" cy="4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연상 이미지를 사용하여 시각적 기억을 촉진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관련 단어 제시와 예문을 통한 단어 이해 촉진 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퀴즈를 통한 성과 측정 및 진도 파악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2F5F98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학습자들이 단어를 더 쉽게 외우고 맞춤형 단어 생성을 통해 단어학습을 돕는 것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667834" y="6437305"/>
            <a:ext cx="953991" cy="1023617"/>
            <a:chOff x="0" y="0"/>
            <a:chExt cx="695036" cy="7457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5036" cy="745763"/>
            </a:xfrm>
            <a:custGeom>
              <a:avLst/>
              <a:gdLst/>
              <a:ahLst/>
              <a:cxnLst/>
              <a:rect r="r" b="b" t="t" l="l"/>
              <a:pathLst>
                <a:path h="745763" w="695036">
                  <a:moveTo>
                    <a:pt x="347518" y="745763"/>
                  </a:moveTo>
                  <a:lnTo>
                    <a:pt x="0" y="339363"/>
                  </a:lnTo>
                  <a:lnTo>
                    <a:pt x="203200" y="339363"/>
                  </a:lnTo>
                  <a:lnTo>
                    <a:pt x="203200" y="0"/>
                  </a:lnTo>
                  <a:lnTo>
                    <a:pt x="491836" y="0"/>
                  </a:lnTo>
                  <a:lnTo>
                    <a:pt x="491836" y="339363"/>
                  </a:lnTo>
                  <a:lnTo>
                    <a:pt x="695036" y="339363"/>
                  </a:lnTo>
                  <a:lnTo>
                    <a:pt x="347518" y="745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47625"/>
              <a:ext cx="288636" cy="691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060849" y="3921110"/>
            <a:ext cx="3798361" cy="2444780"/>
            <a:chOff x="0" y="0"/>
            <a:chExt cx="1140896" cy="7343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62298" y="2298954"/>
            <a:ext cx="732530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내용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252272" y="4110051"/>
            <a:ext cx="3355792" cy="2143554"/>
            <a:chOff x="0" y="0"/>
            <a:chExt cx="4474389" cy="285807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4462137" cy="1446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1"/>
                </a:lnSpc>
              </a:pPr>
              <a:r>
                <a:rPr lang="en-US" sz="314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외국어</a:t>
              </a:r>
            </a:p>
            <a:p>
              <a:pPr algn="ctr">
                <a:lnSpc>
                  <a:spcPts val="4401"/>
                </a:lnSpc>
                <a:spcBef>
                  <a:spcPct val="0"/>
                </a:spcBef>
              </a:pPr>
              <a:r>
                <a:rPr lang="en-US" sz="314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단어 입력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5956" y="1869782"/>
              <a:ext cx="4438433" cy="988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1"/>
                </a:lnSpc>
              </a:pPr>
              <a:r>
                <a:rPr lang="en-US" sz="2270" spc="-113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외국어 학습 중 </a:t>
              </a:r>
            </a:p>
            <a:p>
              <a:pPr algn="ctr">
                <a:lnSpc>
                  <a:spcPts val="2951"/>
                </a:lnSpc>
              </a:pPr>
              <a:r>
                <a:rPr lang="en-US" sz="2270" spc="-113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어려운 단어 입력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46239" y="3921110"/>
            <a:ext cx="3798361" cy="2444780"/>
            <a:chOff x="0" y="0"/>
            <a:chExt cx="1140896" cy="7343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525248" y="4110051"/>
            <a:ext cx="3265045" cy="2118643"/>
            <a:chOff x="0" y="0"/>
            <a:chExt cx="4353393" cy="282485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17407" y="-76200"/>
              <a:ext cx="3934697" cy="1538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53"/>
                </a:lnSpc>
              </a:pPr>
              <a:r>
                <a:rPr lang="en-US" sz="332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연상 이미지</a:t>
              </a:r>
            </a:p>
            <a:p>
              <a:pPr algn="ctr">
                <a:lnSpc>
                  <a:spcPts val="4653"/>
                </a:lnSpc>
                <a:spcBef>
                  <a:spcPct val="0"/>
                </a:spcBef>
              </a:pPr>
              <a:r>
                <a:rPr lang="en-US" sz="332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생성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822522"/>
              <a:ext cx="4353393" cy="1002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 spc="-120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입력한 단어를 시각적으로</a:t>
              </a:r>
            </a:p>
            <a:p>
              <a:pPr algn="ctr">
                <a:lnSpc>
                  <a:spcPts val="2860"/>
                </a:lnSpc>
              </a:pPr>
              <a:r>
                <a:rPr lang="en-US" sz="2200" spc="-110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연상할 수 있는 이미지를 생성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428790" y="3921110"/>
            <a:ext cx="3798361" cy="2444780"/>
            <a:chOff x="0" y="0"/>
            <a:chExt cx="1140896" cy="73432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06539" y="4110051"/>
            <a:ext cx="3452000" cy="2043737"/>
            <a:chOff x="0" y="0"/>
            <a:chExt cx="4602667" cy="272498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4602667" cy="1446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01"/>
                </a:lnSpc>
              </a:pPr>
              <a:r>
                <a:rPr lang="en-US" sz="314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연상 문장 및 </a:t>
              </a:r>
            </a:p>
            <a:p>
              <a:pPr algn="ctr">
                <a:lnSpc>
                  <a:spcPts val="4401"/>
                </a:lnSpc>
                <a:spcBef>
                  <a:spcPct val="0"/>
                </a:spcBef>
              </a:pPr>
              <a:r>
                <a:rPr lang="en-US" sz="3143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단어 정의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82117" y="1736694"/>
              <a:ext cx="4438433" cy="988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1"/>
                </a:lnSpc>
              </a:pPr>
              <a:r>
                <a:rPr lang="en-US" sz="2270" spc="-113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단어의 정의와 함께</a:t>
              </a:r>
            </a:p>
            <a:p>
              <a:pPr algn="ctr">
                <a:lnSpc>
                  <a:spcPts val="2951"/>
                </a:lnSpc>
              </a:pPr>
              <a:r>
                <a:rPr lang="en-US" sz="2270" spc="-113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연상할 수 있는 문장을 제공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060849" y="6633703"/>
            <a:ext cx="3798361" cy="2444780"/>
            <a:chOff x="0" y="0"/>
            <a:chExt cx="1140896" cy="7343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33358" y="6633703"/>
            <a:ext cx="3798361" cy="2444780"/>
            <a:chOff x="0" y="0"/>
            <a:chExt cx="1140896" cy="7343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276577" y="6689024"/>
            <a:ext cx="3377421" cy="1078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6"/>
              </a:lnSpc>
            </a:pPr>
            <a:r>
              <a:rPr lang="en-US" sz="3075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예문 및 </a:t>
            </a:r>
          </a:p>
          <a:p>
            <a:pPr algn="ctr">
              <a:lnSpc>
                <a:spcPts val="4306"/>
              </a:lnSpc>
              <a:spcBef>
                <a:spcPct val="0"/>
              </a:spcBef>
            </a:pPr>
            <a:r>
              <a:rPr lang="en-US" sz="3075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관련 단어 제공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76577" y="8024186"/>
            <a:ext cx="3256906" cy="73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</a:pPr>
            <a:r>
              <a:rPr lang="en-US" sz="2221" spc="-111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단어가 사용된 예문과 단어와 관련된 다른 단어들을 제시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1643829" y="6755699"/>
            <a:ext cx="3377421" cy="2001297"/>
            <a:chOff x="0" y="0"/>
            <a:chExt cx="4503227" cy="2668396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66675"/>
              <a:ext cx="4503227" cy="1416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6"/>
                </a:lnSpc>
              </a:pPr>
              <a:r>
                <a:rPr lang="en-US" sz="3075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퀴즈 기능 및</a:t>
              </a:r>
            </a:p>
            <a:p>
              <a:pPr algn="ctr">
                <a:lnSpc>
                  <a:spcPts val="4306"/>
                </a:lnSpc>
                <a:spcBef>
                  <a:spcPct val="0"/>
                </a:spcBef>
              </a:pPr>
              <a:r>
                <a:rPr lang="en-US" sz="3075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미니 게임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80343" y="1700841"/>
              <a:ext cx="4342541" cy="967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7"/>
                </a:lnSpc>
              </a:pPr>
              <a:r>
                <a:rPr lang="en-US" sz="2221" spc="-111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학습한 단어를 복습할 수 </a:t>
              </a:r>
            </a:p>
            <a:p>
              <a:pPr algn="ctr">
                <a:lnSpc>
                  <a:spcPts val="2887"/>
                </a:lnSpc>
              </a:pPr>
              <a:r>
                <a:rPr lang="en-US" sz="2221" spc="-111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있는 퀴즈 및 게임 기능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258590" y="6663637"/>
            <a:ext cx="3798361" cy="2444780"/>
            <a:chOff x="0" y="0"/>
            <a:chExt cx="1140896" cy="73432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40896" cy="734327"/>
            </a:xfrm>
            <a:custGeom>
              <a:avLst/>
              <a:gdLst/>
              <a:ahLst/>
              <a:cxnLst/>
              <a:rect r="r" b="b" t="t" l="l"/>
              <a:pathLst>
                <a:path h="734327" w="1140896">
                  <a:moveTo>
                    <a:pt x="0" y="0"/>
                  </a:moveTo>
                  <a:lnTo>
                    <a:pt x="1140896" y="0"/>
                  </a:lnTo>
                  <a:lnTo>
                    <a:pt x="1140896" y="734327"/>
                  </a:lnTo>
                  <a:lnTo>
                    <a:pt x="0" y="734327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140896" cy="7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469060" y="6755699"/>
            <a:ext cx="3377421" cy="2001297"/>
            <a:chOff x="0" y="0"/>
            <a:chExt cx="4503227" cy="2668396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-66675"/>
              <a:ext cx="4503227" cy="14163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6"/>
                </a:lnSpc>
              </a:pPr>
              <a:r>
                <a:rPr lang="en-US" sz="3075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학습 및 통계</a:t>
              </a:r>
            </a:p>
            <a:p>
              <a:pPr algn="ctr">
                <a:lnSpc>
                  <a:spcPts val="4306"/>
                </a:lnSpc>
                <a:spcBef>
                  <a:spcPct val="0"/>
                </a:spcBef>
              </a:pPr>
              <a:r>
                <a:rPr lang="en-US" sz="3075">
                  <a:solidFill>
                    <a:srgbClr val="152F52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현황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80343" y="1700841"/>
              <a:ext cx="4342541" cy="967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87"/>
                </a:lnSpc>
              </a:pPr>
              <a:r>
                <a:rPr lang="en-US" sz="2221" spc="-111">
                  <a:solidFill>
                    <a:srgbClr val="152F52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그래프와 달력으로 학습 현황 확인 및 복습, 성과 측정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172233" y="4581211"/>
            <a:ext cx="4644890" cy="1726097"/>
            <a:chOff x="0" y="0"/>
            <a:chExt cx="1153127" cy="4285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3127" cy="428516"/>
            </a:xfrm>
            <a:custGeom>
              <a:avLst/>
              <a:gdLst/>
              <a:ahLst/>
              <a:cxnLst/>
              <a:rect r="r" b="b" t="t" l="l"/>
              <a:pathLst>
                <a:path h="428516" w="1153127">
                  <a:moveTo>
                    <a:pt x="0" y="0"/>
                  </a:moveTo>
                  <a:lnTo>
                    <a:pt x="1153127" y="0"/>
                  </a:lnTo>
                  <a:lnTo>
                    <a:pt x="1153127" y="428516"/>
                  </a:lnTo>
                  <a:lnTo>
                    <a:pt x="0" y="4285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53127" cy="4761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72233" y="3384170"/>
            <a:ext cx="4644890" cy="1197041"/>
            <a:chOff x="0" y="0"/>
            <a:chExt cx="1190417" cy="3067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0417" cy="306784"/>
            </a:xfrm>
            <a:custGeom>
              <a:avLst/>
              <a:gdLst/>
              <a:ahLst/>
              <a:cxnLst/>
              <a:rect r="r" b="b" t="t" l="l"/>
              <a:pathLst>
                <a:path h="306784" w="1190417">
                  <a:moveTo>
                    <a:pt x="0" y="0"/>
                  </a:moveTo>
                  <a:lnTo>
                    <a:pt x="1190417" y="0"/>
                  </a:lnTo>
                  <a:lnTo>
                    <a:pt x="1190417" y="306784"/>
                  </a:lnTo>
                  <a:lnTo>
                    <a:pt x="0" y="30678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90417" cy="35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74624" y="7504349"/>
            <a:ext cx="4650039" cy="1738735"/>
            <a:chOff x="0" y="0"/>
            <a:chExt cx="898404" cy="3359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8404" cy="335930"/>
            </a:xfrm>
            <a:custGeom>
              <a:avLst/>
              <a:gdLst/>
              <a:ahLst/>
              <a:cxnLst/>
              <a:rect r="r" b="b" t="t" l="l"/>
              <a:pathLst>
                <a:path h="335930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335930"/>
                  </a:lnTo>
                  <a:lnTo>
                    <a:pt x="0" y="33593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98404" cy="383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72233" y="6307308"/>
            <a:ext cx="4650039" cy="1197041"/>
            <a:chOff x="0" y="0"/>
            <a:chExt cx="1191737" cy="3067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91737" cy="306784"/>
            </a:xfrm>
            <a:custGeom>
              <a:avLst/>
              <a:gdLst/>
              <a:ahLst/>
              <a:cxnLst/>
              <a:rect r="r" b="b" t="t" l="l"/>
              <a:pathLst>
                <a:path h="306784" w="1191737">
                  <a:moveTo>
                    <a:pt x="0" y="0"/>
                  </a:moveTo>
                  <a:lnTo>
                    <a:pt x="1191737" y="0"/>
                  </a:lnTo>
                  <a:lnTo>
                    <a:pt x="1191737" y="306784"/>
                  </a:lnTo>
                  <a:lnTo>
                    <a:pt x="0" y="30678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191737" cy="35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375685" y="7775547"/>
            <a:ext cx="1196340" cy="1196340"/>
          </a:xfrm>
          <a:custGeom>
            <a:avLst/>
            <a:gdLst/>
            <a:ahLst/>
            <a:cxnLst/>
            <a:rect r="r" b="b" t="t" l="l"/>
            <a:pathLst>
              <a:path h="1196340" w="1196340">
                <a:moveTo>
                  <a:pt x="0" y="0"/>
                </a:moveTo>
                <a:lnTo>
                  <a:pt x="1196340" y="0"/>
                </a:lnTo>
                <a:lnTo>
                  <a:pt x="1196340" y="1196340"/>
                </a:lnTo>
                <a:lnTo>
                  <a:pt x="0" y="1196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69239" y="7847301"/>
            <a:ext cx="1389736" cy="1052830"/>
          </a:xfrm>
          <a:custGeom>
            <a:avLst/>
            <a:gdLst/>
            <a:ahLst/>
            <a:cxnLst/>
            <a:rect r="r" b="b" t="t" l="l"/>
            <a:pathLst>
              <a:path h="1052830" w="1389736">
                <a:moveTo>
                  <a:pt x="0" y="0"/>
                </a:moveTo>
                <a:lnTo>
                  <a:pt x="1389736" y="0"/>
                </a:lnTo>
                <a:lnTo>
                  <a:pt x="1389736" y="1052831"/>
                </a:lnTo>
                <a:lnTo>
                  <a:pt x="0" y="105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370027" y="7918976"/>
            <a:ext cx="1009678" cy="1009678"/>
          </a:xfrm>
          <a:custGeom>
            <a:avLst/>
            <a:gdLst/>
            <a:ahLst/>
            <a:cxnLst/>
            <a:rect r="r" b="b" t="t" l="l"/>
            <a:pathLst>
              <a:path h="1009678" w="1009678">
                <a:moveTo>
                  <a:pt x="0" y="0"/>
                </a:moveTo>
                <a:lnTo>
                  <a:pt x="1009678" y="0"/>
                </a:lnTo>
                <a:lnTo>
                  <a:pt x="1009678" y="1009678"/>
                </a:lnTo>
                <a:lnTo>
                  <a:pt x="0" y="100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912221" y="4766529"/>
            <a:ext cx="992857" cy="1400755"/>
          </a:xfrm>
          <a:custGeom>
            <a:avLst/>
            <a:gdLst/>
            <a:ahLst/>
            <a:cxnLst/>
            <a:rect r="r" b="b" t="t" l="l"/>
            <a:pathLst>
              <a:path h="1400755" w="992857">
                <a:moveTo>
                  <a:pt x="0" y="0"/>
                </a:moveTo>
                <a:lnTo>
                  <a:pt x="992856" y="0"/>
                </a:lnTo>
                <a:lnTo>
                  <a:pt x="992856" y="1400755"/>
                </a:lnTo>
                <a:lnTo>
                  <a:pt x="0" y="1400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59067" y="4754964"/>
            <a:ext cx="1012958" cy="1436537"/>
          </a:xfrm>
          <a:custGeom>
            <a:avLst/>
            <a:gdLst/>
            <a:ahLst/>
            <a:cxnLst/>
            <a:rect r="r" b="b" t="t" l="l"/>
            <a:pathLst>
              <a:path h="1436537" w="1012958">
                <a:moveTo>
                  <a:pt x="0" y="0"/>
                </a:moveTo>
                <a:lnTo>
                  <a:pt x="1012958" y="0"/>
                </a:lnTo>
                <a:lnTo>
                  <a:pt x="1012958" y="1436537"/>
                </a:lnTo>
                <a:lnTo>
                  <a:pt x="0" y="143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3379" t="-5951" r="-192098" b="-8047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246063" y="4794659"/>
            <a:ext cx="1257607" cy="1401355"/>
          </a:xfrm>
          <a:custGeom>
            <a:avLst/>
            <a:gdLst/>
            <a:ahLst/>
            <a:cxnLst/>
            <a:rect r="r" b="b" t="t" l="l"/>
            <a:pathLst>
              <a:path h="1401355" w="1257607">
                <a:moveTo>
                  <a:pt x="0" y="0"/>
                </a:moveTo>
                <a:lnTo>
                  <a:pt x="1257607" y="0"/>
                </a:lnTo>
                <a:lnTo>
                  <a:pt x="1257607" y="1401355"/>
                </a:lnTo>
                <a:lnTo>
                  <a:pt x="0" y="14013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553" t="0" r="-18175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활용 기술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54439" y="3521473"/>
            <a:ext cx="4019335" cy="82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</a:pPr>
            <a:r>
              <a:rPr lang="en-US" sz="4824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프론트엔드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87748" y="6444611"/>
            <a:ext cx="4023791" cy="82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</a:pPr>
            <a:r>
              <a:rPr lang="en-US" sz="4824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백엔드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39238" y="4264978"/>
            <a:ext cx="952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활용 기술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397268" y="5316074"/>
            <a:ext cx="4779338" cy="3911444"/>
            <a:chOff x="0" y="0"/>
            <a:chExt cx="1203619" cy="9850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03619" cy="985051"/>
            </a:xfrm>
            <a:custGeom>
              <a:avLst/>
              <a:gdLst/>
              <a:ahLst/>
              <a:cxnLst/>
              <a:rect r="r" b="b" t="t" l="l"/>
              <a:pathLst>
                <a:path h="985051" w="1203619">
                  <a:moveTo>
                    <a:pt x="0" y="0"/>
                  </a:moveTo>
                  <a:lnTo>
                    <a:pt x="1203619" y="0"/>
                  </a:lnTo>
                  <a:lnTo>
                    <a:pt x="1203619" y="985051"/>
                  </a:lnTo>
                  <a:lnTo>
                    <a:pt x="0" y="98505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203619" cy="1032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386156" y="5316074"/>
            <a:ext cx="4779338" cy="3911444"/>
            <a:chOff x="0" y="0"/>
            <a:chExt cx="1203619" cy="9850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03619" cy="985051"/>
            </a:xfrm>
            <a:custGeom>
              <a:avLst/>
              <a:gdLst/>
              <a:ahLst/>
              <a:cxnLst/>
              <a:rect r="r" b="b" t="t" l="l"/>
              <a:pathLst>
                <a:path h="985051" w="1203619">
                  <a:moveTo>
                    <a:pt x="0" y="0"/>
                  </a:moveTo>
                  <a:lnTo>
                    <a:pt x="1203619" y="0"/>
                  </a:lnTo>
                  <a:lnTo>
                    <a:pt x="1203619" y="985051"/>
                  </a:lnTo>
                  <a:lnTo>
                    <a:pt x="0" y="98505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203619" cy="1032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397268" y="6447388"/>
            <a:ext cx="4777445" cy="48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8"/>
              </a:lnSpc>
            </a:pPr>
            <a:r>
              <a:rPr lang="en-US" sz="3207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GoogleCloud API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24231" y="7037238"/>
            <a:ext cx="4123518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52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  <a:hlinkClick r:id="rId8" tooltip="https://cloud.google.com/speech-to-text?hl=ko"/>
              </a:rPr>
              <a:t>Speech-to-Text 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9234724" y="5384991"/>
            <a:ext cx="1102531" cy="886116"/>
          </a:xfrm>
          <a:custGeom>
            <a:avLst/>
            <a:gdLst/>
            <a:ahLst/>
            <a:cxnLst/>
            <a:rect r="r" b="b" t="t" l="l"/>
            <a:pathLst>
              <a:path h="886116" w="1102531">
                <a:moveTo>
                  <a:pt x="0" y="0"/>
                </a:moveTo>
                <a:lnTo>
                  <a:pt x="1102531" y="0"/>
                </a:lnTo>
                <a:lnTo>
                  <a:pt x="1102531" y="886116"/>
                </a:lnTo>
                <a:lnTo>
                  <a:pt x="0" y="886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724231" y="8198248"/>
            <a:ext cx="4123518" cy="44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52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  <a:hlinkClick r:id="rId10" tooltip="https://cloud.google.com/speech-to-text?hl=ko"/>
              </a:rPr>
              <a:t>Text-to-speech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724231" y="7591794"/>
            <a:ext cx="4123518" cy="4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52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음성을 텍스트로 변환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24231" y="8713696"/>
            <a:ext cx="4123518" cy="4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4"/>
              </a:lnSpc>
            </a:pPr>
            <a:r>
              <a:rPr lang="en-US" sz="252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텍스트를 음성으로 변환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386156" y="6446314"/>
            <a:ext cx="4779338" cy="48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208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OpenAi API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788754" y="6986999"/>
            <a:ext cx="4125152" cy="44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252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Dall-E3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4390314" y="5384991"/>
            <a:ext cx="922032" cy="934350"/>
          </a:xfrm>
          <a:custGeom>
            <a:avLst/>
            <a:gdLst/>
            <a:ahLst/>
            <a:cxnLst/>
            <a:rect r="r" b="b" t="t" l="l"/>
            <a:pathLst>
              <a:path h="934350" w="922032">
                <a:moveTo>
                  <a:pt x="0" y="0"/>
                </a:moveTo>
                <a:lnTo>
                  <a:pt x="922032" y="0"/>
                </a:lnTo>
                <a:lnTo>
                  <a:pt x="922032" y="934350"/>
                </a:lnTo>
                <a:lnTo>
                  <a:pt x="0" y="934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2868987" y="8197893"/>
            <a:ext cx="4125152" cy="44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2520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GPT-3.5 turbo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788754" y="7591200"/>
            <a:ext cx="4125152" cy="4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252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텍스트 기반 이미지 생성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868987" y="8713546"/>
            <a:ext cx="4125152" cy="44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sz="252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텍스트 및 대화 생성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7397268" y="3384170"/>
            <a:ext cx="9768226" cy="1197041"/>
            <a:chOff x="0" y="0"/>
            <a:chExt cx="2503453" cy="306784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503453" cy="306784"/>
            </a:xfrm>
            <a:custGeom>
              <a:avLst/>
              <a:gdLst/>
              <a:ahLst/>
              <a:cxnLst/>
              <a:rect r="r" b="b" t="t" l="l"/>
              <a:pathLst>
                <a:path h="306784" w="2503453">
                  <a:moveTo>
                    <a:pt x="0" y="0"/>
                  </a:moveTo>
                  <a:lnTo>
                    <a:pt x="2503453" y="0"/>
                  </a:lnTo>
                  <a:lnTo>
                    <a:pt x="2503453" y="306784"/>
                  </a:lnTo>
                  <a:lnTo>
                    <a:pt x="0" y="306784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2503453" cy="35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7990747" y="3521473"/>
            <a:ext cx="8452681" cy="82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4"/>
              </a:lnSpc>
            </a:pPr>
            <a:r>
              <a:rPr lang="en-US" sz="4824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활용 API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90249"/>
            <a:ext cx="16668349" cy="8675054"/>
            <a:chOff x="0" y="0"/>
            <a:chExt cx="4390018" cy="22847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284788"/>
            </a:xfrm>
            <a:custGeom>
              <a:avLst/>
              <a:gdLst/>
              <a:ahLst/>
              <a:cxnLst/>
              <a:rect r="r" b="b" t="t" l="l"/>
              <a:pathLst>
                <a:path h="2284788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284788"/>
                  </a:lnTo>
                  <a:lnTo>
                    <a:pt x="0" y="228478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332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734158" y="2700098"/>
            <a:ext cx="11014155" cy="6849623"/>
          </a:xfrm>
          <a:custGeom>
            <a:avLst/>
            <a:gdLst/>
            <a:ahLst/>
            <a:cxnLst/>
            <a:rect r="r" b="b" t="t" l="l"/>
            <a:pathLst>
              <a:path h="6849623" w="11014155">
                <a:moveTo>
                  <a:pt x="0" y="0"/>
                </a:moveTo>
                <a:lnTo>
                  <a:pt x="11014154" y="0"/>
                </a:lnTo>
                <a:lnTo>
                  <a:pt x="11014154" y="6849623"/>
                </a:lnTo>
                <a:lnTo>
                  <a:pt x="0" y="6849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3" r="0" b="-94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00159" y="1897262"/>
            <a:ext cx="5970241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흐름도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264978"/>
            <a:ext cx="9525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흐름도</a:t>
            </a: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643</ep:Words>
  <ep:PresentationFormat>On-screen Show (4:3)</ep:PresentationFormat>
  <ep:Paragraphs>182</ep:Paragraphs>
  <ep:Slides>30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LAPTOP</cp:lastModifiedBy>
  <dcterms:modified xsi:type="dcterms:W3CDTF">2024-07-17T10:52:50.180</dcterms:modified>
  <cp:revision>2</cp:revision>
  <dc:title>보고서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